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Helvetica World Bold" charset="1" panose="020B0800040000020004"/>
      <p:regular r:id="rId16"/>
    </p:embeddedFont>
    <p:embeddedFont>
      <p:font typeface="Canva Sans" charset="1" panose="020B0503030501040103"/>
      <p:regular r:id="rId17"/>
    </p:embeddedFont>
    <p:embeddedFont>
      <p:font typeface="Helvetica World" charset="1" panose="020B0500040000020004"/>
      <p:regular r:id="rId18"/>
    </p:embeddedFont>
    <p:embeddedFont>
      <p:font typeface="Canva Sans Bold" charset="1" panose="020B08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png>
</file>

<file path=ppt/media/image13.png>
</file>

<file path=ppt/media/image14.sv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sp>
        <p:nvSpPr>
          <p:cNvPr name="Freeform 2" id="2"/>
          <p:cNvSpPr/>
          <p:nvPr/>
        </p:nvSpPr>
        <p:spPr>
          <a:xfrm flipH="true" flipV="false" rot="0">
            <a:off x="3850185" y="1028700"/>
            <a:ext cx="3652820" cy="9258300"/>
          </a:xfrm>
          <a:custGeom>
            <a:avLst/>
            <a:gdLst/>
            <a:ahLst/>
            <a:cxnLst/>
            <a:rect r="r" b="b" t="t" l="l"/>
            <a:pathLst>
              <a:path h="9258300" w="3652820">
                <a:moveTo>
                  <a:pt x="3652820" y="0"/>
                </a:moveTo>
                <a:lnTo>
                  <a:pt x="0" y="0"/>
                </a:lnTo>
                <a:lnTo>
                  <a:pt x="0" y="9258300"/>
                </a:lnTo>
                <a:lnTo>
                  <a:pt x="3652820" y="9258300"/>
                </a:lnTo>
                <a:lnTo>
                  <a:pt x="3652820" y="0"/>
                </a:lnTo>
                <a:close/>
              </a:path>
            </a:pathLst>
          </a:custGeom>
          <a:blipFill>
            <a:blip r:embed="rId2">
              <a:alphaModFix amt="72000"/>
            </a:blip>
            <a:stretch>
              <a:fillRect l="0" t="0" r="0" b="0"/>
            </a:stretch>
          </a:blipFill>
        </p:spPr>
      </p:sp>
      <p:grpSp>
        <p:nvGrpSpPr>
          <p:cNvPr name="Group 3" id="3"/>
          <p:cNvGrpSpPr/>
          <p:nvPr/>
        </p:nvGrpSpPr>
        <p:grpSpPr>
          <a:xfrm rot="0">
            <a:off x="5197561" y="885226"/>
            <a:ext cx="14666437" cy="9258300"/>
            <a:chOff x="0" y="0"/>
            <a:chExt cx="3542301" cy="2236104"/>
          </a:xfrm>
        </p:grpSpPr>
        <p:sp>
          <p:nvSpPr>
            <p:cNvPr name="Freeform 4" id="4"/>
            <p:cNvSpPr/>
            <p:nvPr/>
          </p:nvSpPr>
          <p:spPr>
            <a:xfrm flipH="false" flipV="false" rot="0">
              <a:off x="0" y="0"/>
              <a:ext cx="3542301" cy="2236104"/>
            </a:xfrm>
            <a:custGeom>
              <a:avLst/>
              <a:gdLst/>
              <a:ahLst/>
              <a:cxnLst/>
              <a:rect r="r" b="b" t="t" l="l"/>
              <a:pathLst>
                <a:path h="2236104" w="3542301">
                  <a:moveTo>
                    <a:pt x="52787" y="0"/>
                  </a:moveTo>
                  <a:lnTo>
                    <a:pt x="3489514" y="0"/>
                  </a:lnTo>
                  <a:cubicBezTo>
                    <a:pt x="3518667" y="0"/>
                    <a:pt x="3542301" y="23633"/>
                    <a:pt x="3542301" y="52787"/>
                  </a:cubicBezTo>
                  <a:lnTo>
                    <a:pt x="3542301" y="2183318"/>
                  </a:lnTo>
                  <a:cubicBezTo>
                    <a:pt x="3542301" y="2212471"/>
                    <a:pt x="3518667" y="2236104"/>
                    <a:pt x="3489514" y="2236104"/>
                  </a:cubicBezTo>
                  <a:lnTo>
                    <a:pt x="52787" y="2236104"/>
                  </a:lnTo>
                  <a:cubicBezTo>
                    <a:pt x="23633" y="2236104"/>
                    <a:pt x="0" y="2212471"/>
                    <a:pt x="0" y="2183318"/>
                  </a:cubicBezTo>
                  <a:lnTo>
                    <a:pt x="0" y="52787"/>
                  </a:lnTo>
                  <a:cubicBezTo>
                    <a:pt x="0" y="23633"/>
                    <a:pt x="23633" y="0"/>
                    <a:pt x="52787" y="0"/>
                  </a:cubicBezTo>
                  <a:close/>
                </a:path>
              </a:pathLst>
            </a:custGeom>
            <a:solidFill>
              <a:srgbClr val="066CF4"/>
            </a:solidFill>
          </p:spPr>
        </p:sp>
        <p:sp>
          <p:nvSpPr>
            <p:cNvPr name="TextBox 5" id="5"/>
            <p:cNvSpPr txBox="true"/>
            <p:nvPr/>
          </p:nvSpPr>
          <p:spPr>
            <a:xfrm>
              <a:off x="0" y="-57150"/>
              <a:ext cx="3542301" cy="2293254"/>
            </a:xfrm>
            <a:prstGeom prst="rect">
              <a:avLst/>
            </a:prstGeom>
          </p:spPr>
          <p:txBody>
            <a:bodyPr anchor="ctr" rtlCol="false" tIns="50800" lIns="50800" bIns="50800" rIns="50800"/>
            <a:lstStyle/>
            <a:p>
              <a:pPr algn="ctr">
                <a:lnSpc>
                  <a:spcPts val="3634"/>
                </a:lnSpc>
              </a:pPr>
            </a:p>
          </p:txBody>
        </p:sp>
      </p:grpSp>
      <p:sp>
        <p:nvSpPr>
          <p:cNvPr name="TextBox 6" id="6"/>
          <p:cNvSpPr txBox="true"/>
          <p:nvPr/>
        </p:nvSpPr>
        <p:spPr>
          <a:xfrm rot="0">
            <a:off x="5893440" y="5009899"/>
            <a:ext cx="10878432" cy="2521351"/>
          </a:xfrm>
          <a:prstGeom prst="rect">
            <a:avLst/>
          </a:prstGeom>
        </p:spPr>
        <p:txBody>
          <a:bodyPr anchor="t" rtlCol="false" tIns="0" lIns="0" bIns="0" rIns="0">
            <a:spAutoFit/>
          </a:bodyPr>
          <a:lstStyle/>
          <a:p>
            <a:pPr algn="r">
              <a:lnSpc>
                <a:spcPts val="5593"/>
              </a:lnSpc>
            </a:pPr>
            <a:r>
              <a:rPr lang="en-US" b="true" sz="7080">
                <a:solidFill>
                  <a:srgbClr val="FFFFFF"/>
                </a:solidFill>
                <a:latin typeface="Helvetica World Bold"/>
                <a:ea typeface="Helvetica World Bold"/>
                <a:cs typeface="Helvetica World Bold"/>
                <a:sym typeface="Helvetica World Bold"/>
              </a:rPr>
              <a:t>SPACEX LAUNCH DATA ANALYSIS AND LANDING PREDICTIONS</a:t>
            </a:r>
          </a:p>
        </p:txBody>
      </p:sp>
      <p:sp>
        <p:nvSpPr>
          <p:cNvPr name="AutoShape 7" id="7"/>
          <p:cNvSpPr/>
          <p:nvPr/>
        </p:nvSpPr>
        <p:spPr>
          <a:xfrm flipV="true">
            <a:off x="5369766" y="4539237"/>
            <a:ext cx="11876935" cy="20773"/>
          </a:xfrm>
          <a:prstGeom prst="line">
            <a:avLst/>
          </a:prstGeom>
          <a:ln cap="flat" w="9525">
            <a:solidFill>
              <a:srgbClr val="FFFFFF"/>
            </a:solidFill>
            <a:prstDash val="solid"/>
            <a:headEnd type="none" len="sm" w="sm"/>
            <a:tailEnd type="none" len="sm" w="sm"/>
          </a:ln>
        </p:spPr>
      </p:sp>
      <p:sp>
        <p:nvSpPr>
          <p:cNvPr name="AutoShape 8" id="8"/>
          <p:cNvSpPr/>
          <p:nvPr/>
        </p:nvSpPr>
        <p:spPr>
          <a:xfrm>
            <a:off x="17053759" y="885226"/>
            <a:ext cx="172169" cy="10656164"/>
          </a:xfrm>
          <a:prstGeom prst="line">
            <a:avLst/>
          </a:prstGeom>
          <a:ln cap="flat" w="9525">
            <a:solidFill>
              <a:srgbClr val="FFFFFF"/>
            </a:solidFill>
            <a:prstDash val="solid"/>
            <a:headEnd type="none" len="sm" w="sm"/>
            <a:tailEnd type="none" len="sm" w="sm"/>
          </a:ln>
        </p:spPr>
      </p:sp>
      <p:sp>
        <p:nvSpPr>
          <p:cNvPr name="Freeform 9" id="9"/>
          <p:cNvSpPr/>
          <p:nvPr/>
        </p:nvSpPr>
        <p:spPr>
          <a:xfrm flipH="false" flipV="false" rot="0">
            <a:off x="15102231" y="2514338"/>
            <a:ext cx="1260945" cy="1260945"/>
          </a:xfrm>
          <a:custGeom>
            <a:avLst/>
            <a:gdLst/>
            <a:ahLst/>
            <a:cxnLst/>
            <a:rect r="r" b="b" t="t" l="l"/>
            <a:pathLst>
              <a:path h="1260945" w="1260945">
                <a:moveTo>
                  <a:pt x="0" y="0"/>
                </a:moveTo>
                <a:lnTo>
                  <a:pt x="1260945" y="0"/>
                </a:lnTo>
                <a:lnTo>
                  <a:pt x="1260945" y="1260944"/>
                </a:lnTo>
                <a:lnTo>
                  <a:pt x="0" y="12609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2841434" y="7807475"/>
            <a:ext cx="13930438" cy="512833"/>
          </a:xfrm>
          <a:prstGeom prst="rect">
            <a:avLst/>
          </a:prstGeom>
        </p:spPr>
        <p:txBody>
          <a:bodyPr anchor="t" rtlCol="false" tIns="0" lIns="0" bIns="0" rIns="0">
            <a:spAutoFit/>
          </a:bodyPr>
          <a:lstStyle/>
          <a:p>
            <a:pPr algn="r">
              <a:lnSpc>
                <a:spcPts val="4260"/>
              </a:lnSpc>
            </a:pPr>
            <a:r>
              <a:rPr lang="en-US" sz="3042">
                <a:solidFill>
                  <a:srgbClr val="FFFFFF"/>
                </a:solidFill>
                <a:latin typeface="Canva Sans"/>
                <a:ea typeface="Canva Sans"/>
                <a:cs typeface="Canva Sans"/>
                <a:sym typeface="Canva Sans"/>
              </a:rPr>
              <a:t>DATA SCIENCE CAPSTONE PROJECT</a:t>
            </a:r>
          </a:p>
        </p:txBody>
      </p:sp>
      <p:sp>
        <p:nvSpPr>
          <p:cNvPr name="TextBox 11" id="11"/>
          <p:cNvSpPr txBox="true"/>
          <p:nvPr/>
        </p:nvSpPr>
        <p:spPr>
          <a:xfrm rot="0">
            <a:off x="191729" y="9525"/>
            <a:ext cx="4270132" cy="533400"/>
          </a:xfrm>
          <a:prstGeom prst="rect">
            <a:avLst/>
          </a:prstGeom>
        </p:spPr>
        <p:txBody>
          <a:bodyPr anchor="t" rtlCol="false" tIns="0" lIns="0" bIns="0" rIns="0">
            <a:spAutoFit/>
          </a:bodyPr>
          <a:lstStyle/>
          <a:p>
            <a:pPr algn="l">
              <a:lnSpc>
                <a:spcPts val="2100"/>
              </a:lnSpc>
            </a:pPr>
            <a:r>
              <a:rPr lang="en-US" sz="1500">
                <a:solidFill>
                  <a:srgbClr val="000000"/>
                </a:solidFill>
                <a:latin typeface="Helvetica World"/>
                <a:ea typeface="Helvetica World"/>
                <a:cs typeface="Helvetica World"/>
                <a:sym typeface="Helvetica World"/>
              </a:rPr>
              <a:t>Manipal University Jaipur</a:t>
            </a:r>
          </a:p>
          <a:p>
            <a:pPr algn="l">
              <a:lnSpc>
                <a:spcPts val="2100"/>
              </a:lnSpc>
            </a:pPr>
            <a:r>
              <a:rPr lang="en-US" sz="1500">
                <a:solidFill>
                  <a:srgbClr val="000000"/>
                </a:solidFill>
                <a:latin typeface="Helvetica World"/>
                <a:ea typeface="Helvetica World"/>
                <a:cs typeface="Helvetica World"/>
                <a:sym typeface="Helvetica World"/>
              </a:rPr>
              <a:t>Date - 11 Feb 2026</a:t>
            </a:r>
          </a:p>
        </p:txBody>
      </p:sp>
      <p:sp>
        <p:nvSpPr>
          <p:cNvPr name="TextBox 12" id="12"/>
          <p:cNvSpPr txBox="true"/>
          <p:nvPr/>
        </p:nvSpPr>
        <p:spPr>
          <a:xfrm rot="0">
            <a:off x="540888" y="9229725"/>
            <a:ext cx="4384072" cy="871220"/>
          </a:xfrm>
          <a:prstGeom prst="rect">
            <a:avLst/>
          </a:prstGeom>
        </p:spPr>
        <p:txBody>
          <a:bodyPr anchor="t" rtlCol="false" tIns="0" lIns="0" bIns="0" rIns="0">
            <a:spAutoFit/>
          </a:bodyPr>
          <a:lstStyle/>
          <a:p>
            <a:pPr algn="l">
              <a:lnSpc>
                <a:spcPts val="2380"/>
              </a:lnSpc>
            </a:pPr>
            <a:r>
              <a:rPr lang="en-US" sz="1700">
                <a:solidFill>
                  <a:srgbClr val="000000"/>
                </a:solidFill>
                <a:latin typeface="Helvetica World"/>
                <a:ea typeface="Helvetica World"/>
                <a:cs typeface="Helvetica World"/>
                <a:sym typeface="Helvetica World"/>
              </a:rPr>
              <a:t>Name: Gautam Murmu</a:t>
            </a:r>
          </a:p>
          <a:p>
            <a:pPr algn="l">
              <a:lnSpc>
                <a:spcPts val="2380"/>
              </a:lnSpc>
            </a:pPr>
            <a:r>
              <a:rPr lang="en-US" sz="1700">
                <a:solidFill>
                  <a:srgbClr val="000000"/>
                </a:solidFill>
                <a:latin typeface="Helvetica World"/>
                <a:ea typeface="Helvetica World"/>
                <a:cs typeface="Helvetica World"/>
                <a:sym typeface="Helvetica World"/>
              </a:rPr>
              <a:t>Course: Applied Data Science Capstone</a:t>
            </a:r>
          </a:p>
          <a:p>
            <a:pPr algn="l">
              <a:lnSpc>
                <a:spcPts val="238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sp>
        <p:nvSpPr>
          <p:cNvPr name="Freeform 2" id="2"/>
          <p:cNvSpPr/>
          <p:nvPr/>
        </p:nvSpPr>
        <p:spPr>
          <a:xfrm flipH="false" flipV="false" rot="0">
            <a:off x="7746220" y="916263"/>
            <a:ext cx="3652820" cy="9258300"/>
          </a:xfrm>
          <a:custGeom>
            <a:avLst/>
            <a:gdLst/>
            <a:ahLst/>
            <a:cxnLst/>
            <a:rect r="r" b="b" t="t" l="l"/>
            <a:pathLst>
              <a:path h="9258300" w="3652820">
                <a:moveTo>
                  <a:pt x="0" y="0"/>
                </a:moveTo>
                <a:lnTo>
                  <a:pt x="3652821" y="0"/>
                </a:lnTo>
                <a:lnTo>
                  <a:pt x="3652821" y="9258300"/>
                </a:lnTo>
                <a:lnTo>
                  <a:pt x="0" y="9258300"/>
                </a:lnTo>
                <a:lnTo>
                  <a:pt x="0" y="0"/>
                </a:lnTo>
                <a:close/>
              </a:path>
            </a:pathLst>
          </a:custGeom>
          <a:blipFill>
            <a:blip r:embed="rId2">
              <a:alphaModFix amt="72000"/>
            </a:blip>
            <a:stretch>
              <a:fillRect l="0" t="0" r="0" b="0"/>
            </a:stretch>
          </a:blipFill>
        </p:spPr>
      </p:sp>
      <p:grpSp>
        <p:nvGrpSpPr>
          <p:cNvPr name="Group 3" id="3"/>
          <p:cNvGrpSpPr/>
          <p:nvPr/>
        </p:nvGrpSpPr>
        <p:grpSpPr>
          <a:xfrm rot="0">
            <a:off x="-4768342" y="916263"/>
            <a:ext cx="14666437" cy="9258300"/>
            <a:chOff x="0" y="0"/>
            <a:chExt cx="3542301" cy="2236104"/>
          </a:xfrm>
        </p:grpSpPr>
        <p:sp>
          <p:nvSpPr>
            <p:cNvPr name="Freeform 4" id="4"/>
            <p:cNvSpPr/>
            <p:nvPr/>
          </p:nvSpPr>
          <p:spPr>
            <a:xfrm flipH="false" flipV="false" rot="0">
              <a:off x="0" y="0"/>
              <a:ext cx="3542301" cy="2236104"/>
            </a:xfrm>
            <a:custGeom>
              <a:avLst/>
              <a:gdLst/>
              <a:ahLst/>
              <a:cxnLst/>
              <a:rect r="r" b="b" t="t" l="l"/>
              <a:pathLst>
                <a:path h="2236104" w="3542301">
                  <a:moveTo>
                    <a:pt x="52787" y="0"/>
                  </a:moveTo>
                  <a:lnTo>
                    <a:pt x="3489514" y="0"/>
                  </a:lnTo>
                  <a:cubicBezTo>
                    <a:pt x="3518667" y="0"/>
                    <a:pt x="3542301" y="23633"/>
                    <a:pt x="3542301" y="52787"/>
                  </a:cubicBezTo>
                  <a:lnTo>
                    <a:pt x="3542301" y="2183318"/>
                  </a:lnTo>
                  <a:cubicBezTo>
                    <a:pt x="3542301" y="2212471"/>
                    <a:pt x="3518667" y="2236104"/>
                    <a:pt x="3489514" y="2236104"/>
                  </a:cubicBezTo>
                  <a:lnTo>
                    <a:pt x="52787" y="2236104"/>
                  </a:lnTo>
                  <a:cubicBezTo>
                    <a:pt x="23633" y="2236104"/>
                    <a:pt x="0" y="2212471"/>
                    <a:pt x="0" y="2183318"/>
                  </a:cubicBezTo>
                  <a:lnTo>
                    <a:pt x="0" y="52787"/>
                  </a:lnTo>
                  <a:cubicBezTo>
                    <a:pt x="0" y="23633"/>
                    <a:pt x="23633" y="0"/>
                    <a:pt x="52787" y="0"/>
                  </a:cubicBezTo>
                  <a:close/>
                </a:path>
              </a:pathLst>
            </a:custGeom>
            <a:solidFill>
              <a:srgbClr val="066CF4"/>
            </a:solidFill>
          </p:spPr>
        </p:sp>
        <p:sp>
          <p:nvSpPr>
            <p:cNvPr name="TextBox 5" id="5"/>
            <p:cNvSpPr txBox="true"/>
            <p:nvPr/>
          </p:nvSpPr>
          <p:spPr>
            <a:xfrm>
              <a:off x="0" y="-57150"/>
              <a:ext cx="3542301" cy="2293254"/>
            </a:xfrm>
            <a:prstGeom prst="rect">
              <a:avLst/>
            </a:prstGeom>
          </p:spPr>
          <p:txBody>
            <a:bodyPr anchor="ctr" rtlCol="false" tIns="50800" lIns="50800" bIns="50800" rIns="50800"/>
            <a:lstStyle/>
            <a:p>
              <a:pPr algn="ctr">
                <a:lnSpc>
                  <a:spcPts val="3634"/>
                </a:lnSpc>
              </a:pPr>
            </a:p>
          </p:txBody>
        </p:sp>
      </p:grpSp>
      <p:sp>
        <p:nvSpPr>
          <p:cNvPr name="Freeform 6" id="6"/>
          <p:cNvSpPr/>
          <p:nvPr/>
        </p:nvSpPr>
        <p:spPr>
          <a:xfrm flipH="false" flipV="false" rot="0">
            <a:off x="1028700" y="8956139"/>
            <a:ext cx="268305" cy="268305"/>
          </a:xfrm>
          <a:custGeom>
            <a:avLst/>
            <a:gdLst/>
            <a:ahLst/>
            <a:cxnLst/>
            <a:rect r="r" b="b" t="t" l="l"/>
            <a:pathLst>
              <a:path h="268305" w="268305">
                <a:moveTo>
                  <a:pt x="0" y="0"/>
                </a:moveTo>
                <a:lnTo>
                  <a:pt x="268305" y="0"/>
                </a:lnTo>
                <a:lnTo>
                  <a:pt x="268305" y="268305"/>
                </a:lnTo>
                <a:lnTo>
                  <a:pt x="0" y="2683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5236110" y="9014688"/>
            <a:ext cx="268305" cy="200936"/>
          </a:xfrm>
          <a:custGeom>
            <a:avLst/>
            <a:gdLst/>
            <a:ahLst/>
            <a:cxnLst/>
            <a:rect r="r" b="b" t="t" l="l"/>
            <a:pathLst>
              <a:path h="200936" w="268305">
                <a:moveTo>
                  <a:pt x="0" y="0"/>
                </a:moveTo>
                <a:lnTo>
                  <a:pt x="268304" y="0"/>
                </a:lnTo>
                <a:lnTo>
                  <a:pt x="268304" y="200936"/>
                </a:lnTo>
                <a:lnTo>
                  <a:pt x="0" y="20093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28700" y="1714500"/>
            <a:ext cx="8889400" cy="3830913"/>
          </a:xfrm>
          <a:prstGeom prst="rect">
            <a:avLst/>
          </a:prstGeom>
        </p:spPr>
        <p:txBody>
          <a:bodyPr anchor="t" rtlCol="false" tIns="0" lIns="0" bIns="0" rIns="0">
            <a:spAutoFit/>
          </a:bodyPr>
          <a:lstStyle/>
          <a:p>
            <a:pPr algn="l">
              <a:lnSpc>
                <a:spcPts val="12416"/>
              </a:lnSpc>
            </a:pPr>
            <a:r>
              <a:rPr lang="en-US" sz="16337" b="true">
                <a:solidFill>
                  <a:srgbClr val="FFFFFF"/>
                </a:solidFill>
                <a:latin typeface="Helvetica World Bold"/>
                <a:ea typeface="Helvetica World Bold"/>
                <a:cs typeface="Helvetica World Bold"/>
                <a:sym typeface="Helvetica World Bold"/>
              </a:rPr>
              <a:t>THANK YOU</a:t>
            </a:r>
          </a:p>
        </p:txBody>
      </p:sp>
      <p:sp>
        <p:nvSpPr>
          <p:cNvPr name="TextBox 9" id="9"/>
          <p:cNvSpPr txBox="true"/>
          <p:nvPr/>
        </p:nvSpPr>
        <p:spPr>
          <a:xfrm rot="0">
            <a:off x="1028700" y="7842829"/>
            <a:ext cx="7463116" cy="761421"/>
          </a:xfrm>
          <a:prstGeom prst="rect">
            <a:avLst/>
          </a:prstGeom>
        </p:spPr>
        <p:txBody>
          <a:bodyPr anchor="t" rtlCol="false" tIns="0" lIns="0" bIns="0" rIns="0">
            <a:spAutoFit/>
          </a:bodyPr>
          <a:lstStyle/>
          <a:p>
            <a:pPr algn="l">
              <a:lnSpc>
                <a:spcPts val="6150"/>
              </a:lnSpc>
            </a:pPr>
            <a:r>
              <a:rPr lang="en-US" sz="4393" b="true">
                <a:solidFill>
                  <a:srgbClr val="FFFFFF"/>
                </a:solidFill>
                <a:latin typeface="Canva Sans Bold"/>
                <a:ea typeface="Canva Sans Bold"/>
                <a:cs typeface="Canva Sans Bold"/>
                <a:sym typeface="Canva Sans Bold"/>
              </a:rPr>
              <a:t>Brand Support &amp; Inquiries</a:t>
            </a:r>
          </a:p>
        </p:txBody>
      </p:sp>
      <p:sp>
        <p:nvSpPr>
          <p:cNvPr name="TextBox 10" id="10"/>
          <p:cNvSpPr txBox="true"/>
          <p:nvPr/>
        </p:nvSpPr>
        <p:spPr>
          <a:xfrm rot="0">
            <a:off x="1492545" y="8893175"/>
            <a:ext cx="3543540" cy="356134"/>
          </a:xfrm>
          <a:prstGeom prst="rect">
            <a:avLst/>
          </a:prstGeom>
        </p:spPr>
        <p:txBody>
          <a:bodyPr anchor="t" rtlCol="false" tIns="0" lIns="0" bIns="0" rIns="0">
            <a:spAutoFit/>
          </a:bodyPr>
          <a:lstStyle/>
          <a:p>
            <a:pPr algn="l">
              <a:lnSpc>
                <a:spcPts val="2952"/>
              </a:lnSpc>
            </a:pPr>
            <a:r>
              <a:rPr lang="en-US" sz="2108">
                <a:solidFill>
                  <a:srgbClr val="FFFFFF"/>
                </a:solidFill>
                <a:latin typeface="Canva Sans"/>
                <a:ea typeface="Canva Sans"/>
                <a:cs typeface="Canva Sans"/>
                <a:sym typeface="Canva Sans"/>
              </a:rPr>
              <a:t>www.reallygre</a:t>
            </a:r>
            <a:r>
              <a:rPr lang="en-US" sz="2108">
                <a:solidFill>
                  <a:srgbClr val="FFFFFF"/>
                </a:solidFill>
                <a:latin typeface="Canva Sans"/>
                <a:ea typeface="Canva Sans"/>
                <a:cs typeface="Canva Sans"/>
                <a:sym typeface="Canva Sans"/>
              </a:rPr>
              <a:t>atsite.com</a:t>
            </a:r>
          </a:p>
        </p:txBody>
      </p:sp>
      <p:sp>
        <p:nvSpPr>
          <p:cNvPr name="TextBox 11" id="11"/>
          <p:cNvSpPr txBox="true"/>
          <p:nvPr/>
        </p:nvSpPr>
        <p:spPr>
          <a:xfrm rot="0">
            <a:off x="5699954" y="8918039"/>
            <a:ext cx="3444046" cy="356134"/>
          </a:xfrm>
          <a:prstGeom prst="rect">
            <a:avLst/>
          </a:prstGeom>
        </p:spPr>
        <p:txBody>
          <a:bodyPr anchor="t" rtlCol="false" tIns="0" lIns="0" bIns="0" rIns="0">
            <a:spAutoFit/>
          </a:bodyPr>
          <a:lstStyle/>
          <a:p>
            <a:pPr algn="l">
              <a:lnSpc>
                <a:spcPts val="2952"/>
              </a:lnSpc>
            </a:pPr>
            <a:r>
              <a:rPr lang="en-US" sz="2108">
                <a:solidFill>
                  <a:srgbClr val="FFFFFF"/>
                </a:solidFill>
                <a:latin typeface="Canva Sans"/>
                <a:ea typeface="Canva Sans"/>
                <a:cs typeface="Canva Sans"/>
                <a:sym typeface="Canva Sans"/>
              </a:rPr>
              <a:t>hello@reallygre</a:t>
            </a:r>
            <a:r>
              <a:rPr lang="en-US" sz="2108">
                <a:solidFill>
                  <a:srgbClr val="FFFFFF"/>
                </a:solidFill>
                <a:latin typeface="Canva Sans"/>
                <a:ea typeface="Canva Sans"/>
                <a:cs typeface="Canva Sans"/>
                <a:sym typeface="Canva Sans"/>
              </a:rPr>
              <a:t>atsite.com</a:t>
            </a:r>
          </a:p>
        </p:txBody>
      </p:sp>
      <p:sp>
        <p:nvSpPr>
          <p:cNvPr name="TextBox 12" id="12"/>
          <p:cNvSpPr txBox="true"/>
          <p:nvPr/>
        </p:nvSpPr>
        <p:spPr>
          <a:xfrm rot="0">
            <a:off x="12989168" y="8233064"/>
            <a:ext cx="4270132" cy="1044575"/>
          </a:xfrm>
          <a:prstGeom prst="rect">
            <a:avLst/>
          </a:prstGeom>
        </p:spPr>
        <p:txBody>
          <a:bodyPr anchor="t" rtlCol="false" tIns="0" lIns="0" bIns="0" rIns="0">
            <a:spAutoFit/>
          </a:bodyPr>
          <a:lstStyle/>
          <a:p>
            <a:pPr algn="r">
              <a:lnSpc>
                <a:spcPts val="2799"/>
              </a:lnSpc>
            </a:pPr>
            <a:r>
              <a:rPr lang="en-US" sz="1999">
                <a:solidFill>
                  <a:srgbClr val="000000"/>
                </a:solidFill>
                <a:latin typeface="Canva Sans"/>
                <a:ea typeface="Canva Sans"/>
                <a:cs typeface="Canva Sans"/>
                <a:sym typeface="Canva Sans"/>
              </a:rPr>
              <a:t>For further guidance or collabo</a:t>
            </a:r>
            <a:r>
              <a:rPr lang="en-US" sz="1999">
                <a:solidFill>
                  <a:srgbClr val="000000"/>
                </a:solidFill>
                <a:latin typeface="Canva Sans"/>
                <a:ea typeface="Canva Sans"/>
                <a:cs typeface="Canva Sans"/>
                <a:sym typeface="Canva Sans"/>
              </a:rPr>
              <a:t>ration, feel free to re</a:t>
            </a:r>
            <a:r>
              <a:rPr lang="en-US" sz="1999">
                <a:solidFill>
                  <a:srgbClr val="000000"/>
                </a:solidFill>
                <a:latin typeface="Canva Sans"/>
                <a:ea typeface="Canva Sans"/>
                <a:cs typeface="Canva Sans"/>
                <a:sym typeface="Canva Sans"/>
              </a:rPr>
              <a:t>ach out to our brand team.</a:t>
            </a:r>
          </a:p>
        </p:txBody>
      </p:sp>
      <p:sp>
        <p:nvSpPr>
          <p:cNvPr name="TextBox 13" id="13"/>
          <p:cNvSpPr txBox="true"/>
          <p:nvPr/>
        </p:nvSpPr>
        <p:spPr>
          <a:xfrm rot="0">
            <a:off x="12989168" y="1357693"/>
            <a:ext cx="4270132" cy="356235"/>
          </a:xfrm>
          <a:prstGeom prst="rect">
            <a:avLst/>
          </a:prstGeom>
        </p:spPr>
        <p:txBody>
          <a:bodyPr anchor="t" rtlCol="false" tIns="0" lIns="0" bIns="0" rIns="0">
            <a:spAutoFit/>
          </a:bodyPr>
          <a:lstStyle/>
          <a:p>
            <a:pPr algn="r">
              <a:lnSpc>
                <a:spcPts val="2940"/>
              </a:lnSpc>
            </a:pPr>
            <a:r>
              <a:rPr lang="en-US" sz="2100">
                <a:solidFill>
                  <a:srgbClr val="000000"/>
                </a:solidFill>
                <a:latin typeface="Helvetica World"/>
                <a:ea typeface="Helvetica World"/>
                <a:cs typeface="Helvetica World"/>
                <a:sym typeface="Helvetica World"/>
              </a:rPr>
              <a:t>Presentation 2026</a:t>
            </a:r>
          </a:p>
        </p:txBody>
      </p:sp>
      <p:sp>
        <p:nvSpPr>
          <p:cNvPr name="TextBox 14" id="14"/>
          <p:cNvSpPr txBox="true"/>
          <p:nvPr/>
        </p:nvSpPr>
        <p:spPr>
          <a:xfrm rot="0">
            <a:off x="12989168" y="990600"/>
            <a:ext cx="4270132" cy="384810"/>
          </a:xfrm>
          <a:prstGeom prst="rect">
            <a:avLst/>
          </a:prstGeom>
        </p:spPr>
        <p:txBody>
          <a:bodyPr anchor="t" rtlCol="false" tIns="0" lIns="0" bIns="0" rIns="0">
            <a:spAutoFit/>
          </a:bodyPr>
          <a:lstStyle/>
          <a:p>
            <a:pPr algn="r">
              <a:lnSpc>
                <a:spcPts val="2940"/>
              </a:lnSpc>
            </a:pPr>
            <a:r>
              <a:rPr lang="en-US" b="true" sz="2100">
                <a:solidFill>
                  <a:srgbClr val="000000"/>
                </a:solidFill>
                <a:latin typeface="Helvetica World Bold"/>
                <a:ea typeface="Helvetica World Bold"/>
                <a:cs typeface="Helvetica World Bold"/>
                <a:sym typeface="Helvetica World Bold"/>
              </a:rPr>
              <a:t>RIMBERIO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892417" y="978134"/>
            <a:ext cx="20072834" cy="9308866"/>
            <a:chOff x="0" y="0"/>
            <a:chExt cx="4848077" cy="2248317"/>
          </a:xfrm>
        </p:grpSpPr>
        <p:sp>
          <p:nvSpPr>
            <p:cNvPr name="Freeform 3" id="3"/>
            <p:cNvSpPr/>
            <p:nvPr/>
          </p:nvSpPr>
          <p:spPr>
            <a:xfrm flipH="false" flipV="false" rot="0">
              <a:off x="0" y="0"/>
              <a:ext cx="4848077" cy="2248317"/>
            </a:xfrm>
            <a:custGeom>
              <a:avLst/>
              <a:gdLst/>
              <a:ahLst/>
              <a:cxnLst/>
              <a:rect r="r" b="b" t="t" l="l"/>
              <a:pathLst>
                <a:path h="2248317" w="4848077">
                  <a:moveTo>
                    <a:pt x="38569" y="0"/>
                  </a:moveTo>
                  <a:lnTo>
                    <a:pt x="4809508" y="0"/>
                  </a:lnTo>
                  <a:cubicBezTo>
                    <a:pt x="4830809" y="0"/>
                    <a:pt x="4848077" y="17268"/>
                    <a:pt x="4848077" y="38569"/>
                  </a:cubicBezTo>
                  <a:lnTo>
                    <a:pt x="4848077" y="2209748"/>
                  </a:lnTo>
                  <a:cubicBezTo>
                    <a:pt x="4848077" y="2219977"/>
                    <a:pt x="4844014" y="2229788"/>
                    <a:pt x="4836781" y="2237021"/>
                  </a:cubicBezTo>
                  <a:cubicBezTo>
                    <a:pt x="4829547" y="2244254"/>
                    <a:pt x="4819737" y="2248317"/>
                    <a:pt x="4809508" y="2248317"/>
                  </a:cubicBezTo>
                  <a:lnTo>
                    <a:pt x="38569" y="2248317"/>
                  </a:lnTo>
                  <a:cubicBezTo>
                    <a:pt x="28340" y="2248317"/>
                    <a:pt x="18530" y="2244254"/>
                    <a:pt x="11297" y="2237021"/>
                  </a:cubicBezTo>
                  <a:cubicBezTo>
                    <a:pt x="4064" y="2229788"/>
                    <a:pt x="0" y="2219977"/>
                    <a:pt x="0" y="2209748"/>
                  </a:cubicBezTo>
                  <a:lnTo>
                    <a:pt x="0" y="38569"/>
                  </a:lnTo>
                  <a:cubicBezTo>
                    <a:pt x="0" y="17268"/>
                    <a:pt x="17268" y="0"/>
                    <a:pt x="38569" y="0"/>
                  </a:cubicBezTo>
                  <a:close/>
                </a:path>
              </a:pathLst>
            </a:custGeom>
            <a:solidFill>
              <a:srgbClr val="066CF4"/>
            </a:solidFill>
          </p:spPr>
        </p:sp>
        <p:sp>
          <p:nvSpPr>
            <p:cNvPr name="TextBox 4" id="4"/>
            <p:cNvSpPr txBox="true"/>
            <p:nvPr/>
          </p:nvSpPr>
          <p:spPr>
            <a:xfrm>
              <a:off x="0" y="-57150"/>
              <a:ext cx="4848077" cy="2305467"/>
            </a:xfrm>
            <a:prstGeom prst="rect">
              <a:avLst/>
            </a:prstGeom>
          </p:spPr>
          <p:txBody>
            <a:bodyPr anchor="ctr" rtlCol="false" tIns="50800" lIns="50800" bIns="50800" rIns="50800"/>
            <a:lstStyle/>
            <a:p>
              <a:pPr algn="ctr">
                <a:lnSpc>
                  <a:spcPts val="3634"/>
                </a:lnSpc>
              </a:pPr>
            </a:p>
          </p:txBody>
        </p:sp>
      </p:grpSp>
      <p:sp>
        <p:nvSpPr>
          <p:cNvPr name="TextBox 5" id="5"/>
          <p:cNvSpPr txBox="true"/>
          <p:nvPr/>
        </p:nvSpPr>
        <p:spPr>
          <a:xfrm rot="0">
            <a:off x="654670" y="2172215"/>
            <a:ext cx="9724734" cy="2535394"/>
          </a:xfrm>
          <a:prstGeom prst="rect">
            <a:avLst/>
          </a:prstGeom>
        </p:spPr>
        <p:txBody>
          <a:bodyPr anchor="t" rtlCol="false" tIns="0" lIns="0" bIns="0" rIns="0">
            <a:spAutoFit/>
          </a:bodyPr>
          <a:lstStyle/>
          <a:p>
            <a:pPr algn="l">
              <a:lnSpc>
                <a:spcPts val="8061"/>
              </a:lnSpc>
            </a:pPr>
            <a:r>
              <a:rPr lang="en-US" sz="11354" b="true">
                <a:solidFill>
                  <a:srgbClr val="FFFFFF"/>
                </a:solidFill>
                <a:latin typeface="Helvetica World Bold"/>
                <a:ea typeface="Helvetica World Bold"/>
                <a:cs typeface="Helvetica World Bold"/>
                <a:sym typeface="Helvetica World Bold"/>
              </a:rPr>
              <a:t>EXECUTIVE SUMMARY</a:t>
            </a:r>
          </a:p>
        </p:txBody>
      </p:sp>
      <p:sp>
        <p:nvSpPr>
          <p:cNvPr name="AutoShape 6" id="6"/>
          <p:cNvSpPr/>
          <p:nvPr/>
        </p:nvSpPr>
        <p:spPr>
          <a:xfrm>
            <a:off x="-421430" y="4723312"/>
            <a:ext cx="19062180" cy="0"/>
          </a:xfrm>
          <a:prstGeom prst="line">
            <a:avLst/>
          </a:prstGeom>
          <a:ln cap="flat" w="9525">
            <a:solidFill>
              <a:srgbClr val="FFFFFF"/>
            </a:solidFill>
            <a:prstDash val="solid"/>
            <a:headEnd type="none" len="sm" w="sm"/>
            <a:tailEnd type="none" len="sm" w="sm"/>
          </a:ln>
        </p:spPr>
      </p:sp>
      <p:sp>
        <p:nvSpPr>
          <p:cNvPr name="Freeform 7" id="7"/>
          <p:cNvSpPr/>
          <p:nvPr/>
        </p:nvSpPr>
        <p:spPr>
          <a:xfrm flipH="false" flipV="false" rot="0">
            <a:off x="15246844" y="2042211"/>
            <a:ext cx="2012456" cy="2262001"/>
          </a:xfrm>
          <a:custGeom>
            <a:avLst/>
            <a:gdLst/>
            <a:ahLst/>
            <a:cxnLst/>
            <a:rect r="r" b="b" t="t" l="l"/>
            <a:pathLst>
              <a:path h="2262001" w="2012456">
                <a:moveTo>
                  <a:pt x="0" y="0"/>
                </a:moveTo>
                <a:lnTo>
                  <a:pt x="2012456" y="0"/>
                </a:lnTo>
                <a:lnTo>
                  <a:pt x="2012456" y="2262001"/>
                </a:lnTo>
                <a:lnTo>
                  <a:pt x="0" y="22620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715102" y="4875842"/>
            <a:ext cx="7878132" cy="2323465"/>
          </a:xfrm>
          <a:prstGeom prst="rect">
            <a:avLst/>
          </a:prstGeom>
        </p:spPr>
        <p:txBody>
          <a:bodyPr anchor="t" rtlCol="false" tIns="0" lIns="0" bIns="0" rIns="0">
            <a:spAutoFit/>
          </a:bodyPr>
          <a:lstStyle/>
          <a:p>
            <a:pPr algn="just">
              <a:lnSpc>
                <a:spcPts val="2659"/>
              </a:lnSpc>
            </a:pPr>
            <a:r>
              <a:rPr lang="en-US" sz="1899">
                <a:solidFill>
                  <a:srgbClr val="FFFFFF"/>
                </a:solidFill>
                <a:latin typeface="Canva Sans"/>
                <a:ea typeface="Canva Sans"/>
                <a:cs typeface="Canva Sans"/>
                <a:sym typeface="Canva Sans"/>
              </a:rPr>
              <a:t>This project analyzes SpaceX Falcon 9 launch data to predict whether the first stage of the rocket will successfully land.</a:t>
            </a:r>
          </a:p>
          <a:p>
            <a:pPr algn="just">
              <a:lnSpc>
                <a:spcPts val="2659"/>
              </a:lnSpc>
            </a:pPr>
          </a:p>
          <a:p>
            <a:pPr algn="just">
              <a:lnSpc>
                <a:spcPts val="2659"/>
              </a:lnSpc>
            </a:pPr>
            <a:r>
              <a:rPr lang="en-US" sz="1899">
                <a:solidFill>
                  <a:srgbClr val="FFFFFF"/>
                </a:solidFill>
                <a:latin typeface="Canva Sans"/>
                <a:ea typeface="Canva Sans"/>
                <a:cs typeface="Canva Sans"/>
                <a:sym typeface="Canva Sans"/>
              </a:rPr>
              <a:t>The objective</a:t>
            </a:r>
            <a:r>
              <a:rPr lang="en-US" sz="1899">
                <a:solidFill>
                  <a:srgbClr val="FFFFFF"/>
                </a:solidFill>
                <a:latin typeface="Canva Sans"/>
                <a:ea typeface="Canva Sans"/>
                <a:cs typeface="Canva Sans"/>
                <a:sym typeface="Canva Sans"/>
              </a:rPr>
              <a:t> is to apply data science techniques including data wrangling, exploratory data analysis, interactive visualization, and machine learning classification models.</a:t>
            </a:r>
          </a:p>
          <a:p>
            <a:pPr algn="just">
              <a:lnSpc>
                <a:spcPts val="2659"/>
              </a:lnSpc>
            </a:pPr>
          </a:p>
        </p:txBody>
      </p:sp>
      <p:sp>
        <p:nvSpPr>
          <p:cNvPr name="TextBox 9" id="9"/>
          <p:cNvSpPr txBox="true"/>
          <p:nvPr/>
        </p:nvSpPr>
        <p:spPr>
          <a:xfrm rot="0">
            <a:off x="654670" y="6980497"/>
            <a:ext cx="4488337" cy="702530"/>
          </a:xfrm>
          <a:prstGeom prst="rect">
            <a:avLst/>
          </a:prstGeom>
        </p:spPr>
        <p:txBody>
          <a:bodyPr anchor="t" rtlCol="false" tIns="0" lIns="0" bIns="0" rIns="0">
            <a:spAutoFit/>
          </a:bodyPr>
          <a:lstStyle/>
          <a:p>
            <a:pPr algn="l">
              <a:lnSpc>
                <a:spcPts val="5377"/>
              </a:lnSpc>
            </a:pPr>
            <a:r>
              <a:rPr lang="en-US" sz="3841" b="true">
                <a:solidFill>
                  <a:srgbClr val="FFFFFF"/>
                </a:solidFill>
                <a:latin typeface="Helvetica World Bold"/>
                <a:ea typeface="Helvetica World Bold"/>
                <a:cs typeface="Helvetica World Bold"/>
                <a:sym typeface="Helvetica World Bold"/>
              </a:rPr>
              <a:t>CORE VALUES</a:t>
            </a:r>
          </a:p>
        </p:txBody>
      </p:sp>
      <p:sp>
        <p:nvSpPr>
          <p:cNvPr name="TextBox 10" id="10"/>
          <p:cNvSpPr txBox="true"/>
          <p:nvPr/>
        </p:nvSpPr>
        <p:spPr>
          <a:xfrm rot="0">
            <a:off x="9694767" y="4875842"/>
            <a:ext cx="7878132" cy="1656715"/>
          </a:xfrm>
          <a:prstGeom prst="rect">
            <a:avLst/>
          </a:prstGeom>
        </p:spPr>
        <p:txBody>
          <a:bodyPr anchor="t" rtlCol="false" tIns="0" lIns="0" bIns="0" rIns="0">
            <a:spAutoFit/>
          </a:bodyPr>
          <a:lstStyle/>
          <a:p>
            <a:pPr algn="just">
              <a:lnSpc>
                <a:spcPts val="2659"/>
              </a:lnSpc>
            </a:pPr>
            <a:r>
              <a:rPr lang="en-US" sz="1899">
                <a:solidFill>
                  <a:srgbClr val="FFFFFF"/>
                </a:solidFill>
                <a:latin typeface="Canva Sans"/>
                <a:ea typeface="Canva Sans"/>
                <a:cs typeface="Canva Sans"/>
                <a:sym typeface="Canva Sans"/>
              </a:rPr>
              <a:t>Multiple tools were used in this project such as SQL, Pandas, Folium maps, Plotly Dash dashboard, and machine learn</a:t>
            </a:r>
            <a:r>
              <a:rPr lang="en-US" sz="1899">
                <a:solidFill>
                  <a:srgbClr val="FFFFFF"/>
                </a:solidFill>
                <a:latin typeface="Canva Sans"/>
                <a:ea typeface="Canva Sans"/>
                <a:cs typeface="Canva Sans"/>
                <a:sym typeface="Canva Sans"/>
              </a:rPr>
              <a:t>ing models including Logistic Regression, Support Vector Machine, Decision Tree, and KNN.</a:t>
            </a:r>
          </a:p>
          <a:p>
            <a:pPr algn="just">
              <a:lnSpc>
                <a:spcPts val="2659"/>
              </a:lnSpc>
            </a:pPr>
          </a:p>
        </p:txBody>
      </p:sp>
      <p:sp>
        <p:nvSpPr>
          <p:cNvPr name="TextBox 11" id="11"/>
          <p:cNvSpPr txBox="true"/>
          <p:nvPr/>
        </p:nvSpPr>
        <p:spPr>
          <a:xfrm rot="0">
            <a:off x="715102" y="7380282"/>
            <a:ext cx="15162608" cy="2163561"/>
          </a:xfrm>
          <a:prstGeom prst="rect">
            <a:avLst/>
          </a:prstGeom>
        </p:spPr>
        <p:txBody>
          <a:bodyPr anchor="t" rtlCol="false" tIns="0" lIns="0" bIns="0" rIns="0">
            <a:spAutoFit/>
          </a:bodyPr>
          <a:lstStyle/>
          <a:p>
            <a:pPr algn="just">
              <a:lnSpc>
                <a:spcPts val="2484"/>
              </a:lnSpc>
            </a:pPr>
          </a:p>
          <a:p>
            <a:pPr algn="just">
              <a:lnSpc>
                <a:spcPts val="2484"/>
              </a:lnSpc>
            </a:pPr>
            <a:r>
              <a:rPr lang="en-US" sz="1774">
                <a:solidFill>
                  <a:srgbClr val="FFFFFF"/>
                </a:solidFill>
                <a:latin typeface="Canva Sans"/>
                <a:ea typeface="Canva Sans"/>
                <a:cs typeface="Canva Sans"/>
                <a:sym typeface="Canva Sans"/>
              </a:rPr>
              <a:t>This project follows a complete real-world data science workflow, starting from data collection and wrangling to building predictive machine learning models. Multiple tools and technologies such as SQL, Python, Folium, Plotly Dash, and classification algorithms were used to analyze and visualize the data effectively. A strong</a:t>
            </a:r>
            <a:r>
              <a:rPr lang="en-US" sz="1774">
                <a:solidFill>
                  <a:srgbClr val="FFFFFF"/>
                </a:solidFill>
                <a:latin typeface="Canva Sans"/>
                <a:ea typeface="Canva Sans"/>
                <a:cs typeface="Canva Sans"/>
                <a:sym typeface="Canva Sans"/>
              </a:rPr>
              <a:t> focus was placed on clear data visualization and storytelling through interactive dashboards and maps. The entire analysis was made reproducible using Jupyter Notebooks and shared through GitHub. Overall, this project demonstrates how data-driven techniques can be applied to generate meaningful insights in aerospace and business contexts.</a:t>
            </a:r>
          </a:p>
          <a:p>
            <a:pPr algn="just">
              <a:lnSpc>
                <a:spcPts val="2484"/>
              </a:lnSpc>
            </a:pPr>
          </a:p>
        </p:txBody>
      </p:sp>
      <p:sp>
        <p:nvSpPr>
          <p:cNvPr name="TextBox 12" id="12"/>
          <p:cNvSpPr txBox="true"/>
          <p:nvPr/>
        </p:nvSpPr>
        <p:spPr>
          <a:xfrm rot="0">
            <a:off x="12273708" y="273140"/>
            <a:ext cx="5583870" cy="540385"/>
          </a:xfrm>
          <a:prstGeom prst="rect">
            <a:avLst/>
          </a:prstGeom>
        </p:spPr>
        <p:txBody>
          <a:bodyPr anchor="t" rtlCol="false" tIns="0" lIns="0" bIns="0" rIns="0">
            <a:spAutoFit/>
          </a:bodyPr>
          <a:lstStyle/>
          <a:p>
            <a:pPr algn="r">
              <a:lnSpc>
                <a:spcPts val="2239"/>
              </a:lnSpc>
            </a:pPr>
            <a:r>
              <a:rPr lang="en-US" sz="1599">
                <a:solidFill>
                  <a:srgbClr val="000000"/>
                </a:solidFill>
                <a:latin typeface="Helvetica World"/>
                <a:ea typeface="Helvetica World"/>
                <a:cs typeface="Helvetica World"/>
                <a:sym typeface="Helvetica World"/>
              </a:rPr>
              <a:t>https://github.com/Gautamr06/Applied-Data-Science-Capstone</a:t>
            </a:r>
          </a:p>
        </p:txBody>
      </p:sp>
      <p:sp>
        <p:nvSpPr>
          <p:cNvPr name="TextBox 13" id="13"/>
          <p:cNvSpPr txBox="true"/>
          <p:nvPr/>
        </p:nvSpPr>
        <p:spPr>
          <a:xfrm rot="0">
            <a:off x="210898" y="523474"/>
            <a:ext cx="3625468" cy="264160"/>
          </a:xfrm>
          <a:prstGeom prst="rect">
            <a:avLst/>
          </a:prstGeom>
        </p:spPr>
        <p:txBody>
          <a:bodyPr anchor="t" rtlCol="false" tIns="0" lIns="0" bIns="0" rIns="0">
            <a:spAutoFit/>
          </a:bodyPr>
          <a:lstStyle/>
          <a:p>
            <a:pPr algn="l">
              <a:lnSpc>
                <a:spcPts val="2239"/>
              </a:lnSpc>
            </a:pPr>
            <a:r>
              <a:rPr lang="en-US" sz="1599">
                <a:solidFill>
                  <a:srgbClr val="000000"/>
                </a:solidFill>
                <a:latin typeface="Helvetica World"/>
                <a:ea typeface="Helvetica World"/>
                <a:cs typeface="Helvetica World"/>
                <a:sym typeface="Helvetica World"/>
              </a:rPr>
              <a:t>Gautam Murmu</a:t>
            </a:r>
          </a:p>
        </p:txBody>
      </p:sp>
      <p:sp>
        <p:nvSpPr>
          <p:cNvPr name="AutoShape 14" id="14"/>
          <p:cNvSpPr/>
          <p:nvPr/>
        </p:nvSpPr>
        <p:spPr>
          <a:xfrm>
            <a:off x="-774180" y="9350057"/>
            <a:ext cx="19062180" cy="0"/>
          </a:xfrm>
          <a:prstGeom prst="line">
            <a:avLst/>
          </a:prstGeom>
          <a:ln cap="flat" w="9525">
            <a:solidFill>
              <a:srgbClr val="FFFFFF"/>
            </a:solidFill>
            <a:prstDash val="solid"/>
            <a:headEnd type="none" len="sm" w="sm"/>
            <a:tailEnd type="none" len="sm" w="sm"/>
          </a:ln>
        </p:spPr>
      </p:sp>
    </p:spTree>
  </p:cSld>
  <p:clrMapOvr>
    <a:masterClrMapping/>
  </p:clrMapOvr>
  <p:transition spd="slow">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0" y="317924"/>
            <a:ext cx="18288000" cy="2922651"/>
            <a:chOff x="0" y="0"/>
            <a:chExt cx="4416996" cy="705891"/>
          </a:xfrm>
        </p:grpSpPr>
        <p:sp>
          <p:nvSpPr>
            <p:cNvPr name="Freeform 3" id="3"/>
            <p:cNvSpPr/>
            <p:nvPr/>
          </p:nvSpPr>
          <p:spPr>
            <a:xfrm flipH="false" flipV="false" rot="0">
              <a:off x="0" y="0"/>
              <a:ext cx="4416996" cy="705891"/>
            </a:xfrm>
            <a:custGeom>
              <a:avLst/>
              <a:gdLst/>
              <a:ahLst/>
              <a:cxnLst/>
              <a:rect r="r" b="b" t="t" l="l"/>
              <a:pathLst>
                <a:path h="705891" w="4416996">
                  <a:moveTo>
                    <a:pt x="42333" y="0"/>
                  </a:moveTo>
                  <a:lnTo>
                    <a:pt x="4374663" y="0"/>
                  </a:lnTo>
                  <a:cubicBezTo>
                    <a:pt x="4385890" y="0"/>
                    <a:pt x="4396658" y="4460"/>
                    <a:pt x="4404597" y="12399"/>
                  </a:cubicBezTo>
                  <a:cubicBezTo>
                    <a:pt x="4412536" y="20338"/>
                    <a:pt x="4416996" y="31106"/>
                    <a:pt x="4416996" y="42333"/>
                  </a:cubicBezTo>
                  <a:lnTo>
                    <a:pt x="4416996" y="663558"/>
                  </a:lnTo>
                  <a:cubicBezTo>
                    <a:pt x="4416996" y="674785"/>
                    <a:pt x="4412536" y="685553"/>
                    <a:pt x="4404597" y="693492"/>
                  </a:cubicBezTo>
                  <a:cubicBezTo>
                    <a:pt x="4396658" y="701431"/>
                    <a:pt x="4385890" y="705891"/>
                    <a:pt x="4374663" y="705891"/>
                  </a:cubicBezTo>
                  <a:lnTo>
                    <a:pt x="42333" y="705891"/>
                  </a:lnTo>
                  <a:cubicBezTo>
                    <a:pt x="31106" y="705891"/>
                    <a:pt x="20338" y="701431"/>
                    <a:pt x="12399" y="693492"/>
                  </a:cubicBezTo>
                  <a:cubicBezTo>
                    <a:pt x="4460" y="685553"/>
                    <a:pt x="0" y="674785"/>
                    <a:pt x="0" y="663558"/>
                  </a:cubicBezTo>
                  <a:lnTo>
                    <a:pt x="0" y="42333"/>
                  </a:lnTo>
                  <a:cubicBezTo>
                    <a:pt x="0" y="31106"/>
                    <a:pt x="4460" y="20338"/>
                    <a:pt x="12399" y="12399"/>
                  </a:cubicBezTo>
                  <a:cubicBezTo>
                    <a:pt x="20338" y="4460"/>
                    <a:pt x="31106" y="0"/>
                    <a:pt x="42333" y="0"/>
                  </a:cubicBezTo>
                  <a:close/>
                </a:path>
              </a:pathLst>
            </a:custGeom>
            <a:solidFill>
              <a:srgbClr val="066CF4"/>
            </a:solidFill>
          </p:spPr>
        </p:sp>
        <p:sp>
          <p:nvSpPr>
            <p:cNvPr name="TextBox 4" id="4"/>
            <p:cNvSpPr txBox="true"/>
            <p:nvPr/>
          </p:nvSpPr>
          <p:spPr>
            <a:xfrm>
              <a:off x="0" y="-57150"/>
              <a:ext cx="4416996" cy="763041"/>
            </a:xfrm>
            <a:prstGeom prst="rect">
              <a:avLst/>
            </a:prstGeom>
          </p:spPr>
          <p:txBody>
            <a:bodyPr anchor="ctr" rtlCol="false" tIns="50800" lIns="50800" bIns="50800" rIns="50800"/>
            <a:lstStyle/>
            <a:p>
              <a:pPr algn="ctr">
                <a:lnSpc>
                  <a:spcPts val="3634"/>
                </a:lnSpc>
              </a:pPr>
            </a:p>
          </p:txBody>
        </p:sp>
      </p:grpSp>
      <p:sp>
        <p:nvSpPr>
          <p:cNvPr name="AutoShape 5" id="5"/>
          <p:cNvSpPr/>
          <p:nvPr/>
        </p:nvSpPr>
        <p:spPr>
          <a:xfrm>
            <a:off x="-774180" y="8859777"/>
            <a:ext cx="19062180" cy="0"/>
          </a:xfrm>
          <a:prstGeom prst="line">
            <a:avLst/>
          </a:prstGeom>
          <a:ln cap="flat" w="9525">
            <a:solidFill>
              <a:srgbClr val="000000"/>
            </a:solidFill>
            <a:prstDash val="solid"/>
            <a:headEnd type="none" len="sm" w="sm"/>
            <a:tailEnd type="none" len="sm" w="sm"/>
          </a:ln>
        </p:spPr>
      </p:sp>
      <p:sp>
        <p:nvSpPr>
          <p:cNvPr name="TextBox 6" id="6"/>
          <p:cNvSpPr txBox="true"/>
          <p:nvPr/>
        </p:nvSpPr>
        <p:spPr>
          <a:xfrm rot="0">
            <a:off x="805845" y="1289474"/>
            <a:ext cx="14721118" cy="1436751"/>
          </a:xfrm>
          <a:prstGeom prst="rect">
            <a:avLst/>
          </a:prstGeom>
        </p:spPr>
        <p:txBody>
          <a:bodyPr anchor="t" rtlCol="false" tIns="0" lIns="0" bIns="0" rIns="0">
            <a:spAutoFit/>
          </a:bodyPr>
          <a:lstStyle/>
          <a:p>
            <a:pPr algn="ctr">
              <a:lnSpc>
                <a:spcPts val="8892"/>
              </a:lnSpc>
            </a:pPr>
            <a:r>
              <a:rPr lang="en-US" b="true" sz="11400">
                <a:solidFill>
                  <a:srgbClr val="FFFFFF"/>
                </a:solidFill>
                <a:latin typeface="Helvetica World Bold"/>
                <a:ea typeface="Helvetica World Bold"/>
                <a:cs typeface="Helvetica World Bold"/>
                <a:sym typeface="Helvetica World Bold"/>
              </a:rPr>
              <a:t>INTRODUCTION</a:t>
            </a:r>
          </a:p>
        </p:txBody>
      </p:sp>
      <p:sp>
        <p:nvSpPr>
          <p:cNvPr name="TextBox 7" id="7"/>
          <p:cNvSpPr txBox="true"/>
          <p:nvPr/>
        </p:nvSpPr>
        <p:spPr>
          <a:xfrm rot="0">
            <a:off x="562594" y="3812412"/>
            <a:ext cx="17256255" cy="5074555"/>
          </a:xfrm>
          <a:prstGeom prst="rect">
            <a:avLst/>
          </a:prstGeom>
        </p:spPr>
        <p:txBody>
          <a:bodyPr anchor="t" rtlCol="false" tIns="0" lIns="0" bIns="0" rIns="0">
            <a:spAutoFit/>
          </a:bodyPr>
          <a:lstStyle/>
          <a:p>
            <a:pPr algn="just">
              <a:lnSpc>
                <a:spcPts val="4028"/>
              </a:lnSpc>
            </a:pPr>
            <a:r>
              <a:rPr lang="en-US" sz="2877">
                <a:solidFill>
                  <a:srgbClr val="000000"/>
                </a:solidFill>
                <a:latin typeface="Canva Sans"/>
                <a:ea typeface="Canva Sans"/>
                <a:cs typeface="Canva Sans"/>
                <a:sym typeface="Canva Sans"/>
              </a:rPr>
              <a:t>The objective of this project is to analyze SpaceX Falcon 9 launch data to identify the key factors that contribute to successful rocket landings and to build predictive models based on historical data. SpaceX reuses the first stage of its rockets to reduce launch costs, making landing success a critical part of its operations. This project applies data science techniques including data collection, data wrangling, exploratory data analysis, visualization, dashboard creation, and machine learning to study launch patterns and predict landing outcomes. By examining variables such as launch site, payload mass, orbit type, and booster version, this analysis aims to uncover meaningful insights and demonstrate how data-driven approaches can support decision-making in aerospace missions.</a:t>
            </a:r>
          </a:p>
          <a:p>
            <a:pPr algn="just">
              <a:lnSpc>
                <a:spcPts val="4028"/>
              </a:lnSpc>
            </a:pPr>
          </a:p>
        </p:txBody>
      </p:sp>
      <p:sp>
        <p:nvSpPr>
          <p:cNvPr name="TextBox 8" id="8"/>
          <p:cNvSpPr txBox="true"/>
          <p:nvPr/>
        </p:nvSpPr>
        <p:spPr>
          <a:xfrm rot="0">
            <a:off x="13633832" y="9363438"/>
            <a:ext cx="3625468" cy="264160"/>
          </a:xfrm>
          <a:prstGeom prst="rect">
            <a:avLst/>
          </a:prstGeom>
        </p:spPr>
        <p:txBody>
          <a:bodyPr anchor="t" rtlCol="false" tIns="0" lIns="0" bIns="0" rIns="0">
            <a:spAutoFit/>
          </a:bodyPr>
          <a:lstStyle/>
          <a:p>
            <a:pPr algn="r">
              <a:lnSpc>
                <a:spcPts val="2239"/>
              </a:lnSpc>
            </a:pPr>
            <a:r>
              <a:rPr lang="en-US" sz="1599">
                <a:solidFill>
                  <a:srgbClr val="000000"/>
                </a:solidFill>
                <a:latin typeface="Helvetica World"/>
                <a:ea typeface="Helvetica World"/>
                <a:cs typeface="Helvetica World"/>
                <a:sym typeface="Helvetica World"/>
              </a:rPr>
              <a:t>www.</a:t>
            </a:r>
            <a:r>
              <a:rPr lang="en-US" sz="1599">
                <a:solidFill>
                  <a:srgbClr val="000000"/>
                </a:solidFill>
                <a:latin typeface="Helvetica World"/>
                <a:ea typeface="Helvetica World"/>
                <a:cs typeface="Helvetica World"/>
                <a:sym typeface="Helvetica World"/>
              </a:rPr>
              <a:t>reallygreatsite.com</a:t>
            </a:r>
          </a:p>
        </p:txBody>
      </p:sp>
      <p:sp>
        <p:nvSpPr>
          <p:cNvPr name="TextBox 9" id="9"/>
          <p:cNvSpPr txBox="true"/>
          <p:nvPr/>
        </p:nvSpPr>
        <p:spPr>
          <a:xfrm rot="0">
            <a:off x="1028700" y="9497874"/>
            <a:ext cx="3625468" cy="264160"/>
          </a:xfrm>
          <a:prstGeom prst="rect">
            <a:avLst/>
          </a:prstGeom>
        </p:spPr>
        <p:txBody>
          <a:bodyPr anchor="t" rtlCol="false" tIns="0" lIns="0" bIns="0" rIns="0">
            <a:spAutoFit/>
          </a:bodyPr>
          <a:lstStyle/>
          <a:p>
            <a:pPr algn="l">
              <a:lnSpc>
                <a:spcPts val="2239"/>
              </a:lnSpc>
            </a:pPr>
            <a:r>
              <a:rPr lang="en-US" sz="1599">
                <a:solidFill>
                  <a:srgbClr val="000000"/>
                </a:solidFill>
                <a:latin typeface="Helvetica World"/>
                <a:ea typeface="Helvetica World"/>
                <a:cs typeface="Helvetica World"/>
                <a:sym typeface="Helvetica World"/>
              </a:rPr>
              <a:t>Rimberio</a:t>
            </a:r>
          </a:p>
        </p:txBody>
      </p:sp>
      <p:sp>
        <p:nvSpPr>
          <p:cNvPr name="Freeform 10" id="10"/>
          <p:cNvSpPr/>
          <p:nvPr/>
        </p:nvSpPr>
        <p:spPr>
          <a:xfrm flipH="false" flipV="false" rot="0">
            <a:off x="15665305" y="317924"/>
            <a:ext cx="2600223" cy="2922651"/>
          </a:xfrm>
          <a:custGeom>
            <a:avLst/>
            <a:gdLst/>
            <a:ahLst/>
            <a:cxnLst/>
            <a:rect r="r" b="b" t="t" l="l"/>
            <a:pathLst>
              <a:path h="2922651" w="2600223">
                <a:moveTo>
                  <a:pt x="0" y="0"/>
                </a:moveTo>
                <a:lnTo>
                  <a:pt x="2600223" y="0"/>
                </a:lnTo>
                <a:lnTo>
                  <a:pt x="2600223" y="2922651"/>
                </a:lnTo>
                <a:lnTo>
                  <a:pt x="0" y="2922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757705" y="0"/>
            <a:ext cx="9596673" cy="10287000"/>
            <a:chOff x="0" y="0"/>
            <a:chExt cx="2317830" cy="2484561"/>
          </a:xfrm>
        </p:grpSpPr>
        <p:sp>
          <p:nvSpPr>
            <p:cNvPr name="Freeform 3" id="3"/>
            <p:cNvSpPr/>
            <p:nvPr/>
          </p:nvSpPr>
          <p:spPr>
            <a:xfrm flipH="false" flipV="false" rot="0">
              <a:off x="0" y="0"/>
              <a:ext cx="2317830" cy="2484561"/>
            </a:xfrm>
            <a:custGeom>
              <a:avLst/>
              <a:gdLst/>
              <a:ahLst/>
              <a:cxnLst/>
              <a:rect r="r" b="b" t="t" l="l"/>
              <a:pathLst>
                <a:path h="2484561" w="2317830">
                  <a:moveTo>
                    <a:pt x="80673" y="0"/>
                  </a:moveTo>
                  <a:lnTo>
                    <a:pt x="2237157" y="0"/>
                  </a:lnTo>
                  <a:cubicBezTo>
                    <a:pt x="2281711" y="0"/>
                    <a:pt x="2317830" y="36119"/>
                    <a:pt x="2317830" y="80673"/>
                  </a:cubicBezTo>
                  <a:lnTo>
                    <a:pt x="2317830" y="2403888"/>
                  </a:lnTo>
                  <a:cubicBezTo>
                    <a:pt x="2317830" y="2448442"/>
                    <a:pt x="2281711" y="2484561"/>
                    <a:pt x="2237157" y="2484561"/>
                  </a:cubicBezTo>
                  <a:lnTo>
                    <a:pt x="80673" y="2484561"/>
                  </a:lnTo>
                  <a:cubicBezTo>
                    <a:pt x="36119" y="2484561"/>
                    <a:pt x="0" y="2448442"/>
                    <a:pt x="0" y="2403888"/>
                  </a:cubicBezTo>
                  <a:lnTo>
                    <a:pt x="0" y="80673"/>
                  </a:lnTo>
                  <a:cubicBezTo>
                    <a:pt x="0" y="36119"/>
                    <a:pt x="36119" y="0"/>
                    <a:pt x="80673" y="0"/>
                  </a:cubicBezTo>
                  <a:close/>
                </a:path>
              </a:pathLst>
            </a:custGeom>
            <a:solidFill>
              <a:srgbClr val="066CF4"/>
            </a:solidFill>
          </p:spPr>
        </p:sp>
        <p:sp>
          <p:nvSpPr>
            <p:cNvPr name="TextBox 4" id="4"/>
            <p:cNvSpPr txBox="true"/>
            <p:nvPr/>
          </p:nvSpPr>
          <p:spPr>
            <a:xfrm>
              <a:off x="0" y="-57150"/>
              <a:ext cx="2317830" cy="2541711"/>
            </a:xfrm>
            <a:prstGeom prst="rect">
              <a:avLst/>
            </a:prstGeom>
          </p:spPr>
          <p:txBody>
            <a:bodyPr anchor="ctr" rtlCol="false" tIns="50800" lIns="50800" bIns="50800" rIns="50800"/>
            <a:lstStyle/>
            <a:p>
              <a:pPr algn="ctr">
                <a:lnSpc>
                  <a:spcPts val="3634"/>
                </a:lnSpc>
              </a:pPr>
            </a:p>
          </p:txBody>
        </p:sp>
      </p:grpSp>
      <p:sp>
        <p:nvSpPr>
          <p:cNvPr name="Freeform 5" id="5"/>
          <p:cNvSpPr/>
          <p:nvPr/>
        </p:nvSpPr>
        <p:spPr>
          <a:xfrm flipH="false" flipV="false" rot="0">
            <a:off x="12214739" y="3081563"/>
            <a:ext cx="2710816" cy="2710816"/>
          </a:xfrm>
          <a:custGeom>
            <a:avLst/>
            <a:gdLst/>
            <a:ahLst/>
            <a:cxnLst/>
            <a:rect r="r" b="b" t="t" l="l"/>
            <a:pathLst>
              <a:path h="2710816" w="2710816">
                <a:moveTo>
                  <a:pt x="0" y="0"/>
                </a:moveTo>
                <a:lnTo>
                  <a:pt x="2710817" y="0"/>
                </a:lnTo>
                <a:lnTo>
                  <a:pt x="2710817" y="2710817"/>
                </a:lnTo>
                <a:lnTo>
                  <a:pt x="0" y="271081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180397"/>
            <a:ext cx="7879484" cy="2110740"/>
          </a:xfrm>
          <a:prstGeom prst="rect">
            <a:avLst/>
          </a:prstGeom>
        </p:spPr>
        <p:txBody>
          <a:bodyPr anchor="t" rtlCol="false" tIns="0" lIns="0" bIns="0" rIns="0">
            <a:spAutoFit/>
          </a:bodyPr>
          <a:lstStyle/>
          <a:p>
            <a:pPr algn="l">
              <a:lnSpc>
                <a:spcPts val="15960"/>
              </a:lnSpc>
            </a:pPr>
            <a:r>
              <a:rPr lang="en-US" sz="11400" b="true">
                <a:solidFill>
                  <a:srgbClr val="FFFFFF"/>
                </a:solidFill>
                <a:latin typeface="Helvetica World Bold"/>
                <a:ea typeface="Helvetica World Bold"/>
                <a:cs typeface="Helvetica World Bold"/>
                <a:sym typeface="Helvetica World Bold"/>
              </a:rPr>
              <a:t>LOGO</a:t>
            </a:r>
          </a:p>
        </p:txBody>
      </p:sp>
      <p:sp>
        <p:nvSpPr>
          <p:cNvPr name="TextBox 7" id="7"/>
          <p:cNvSpPr txBox="true"/>
          <p:nvPr/>
        </p:nvSpPr>
        <p:spPr>
          <a:xfrm rot="0">
            <a:off x="1028700" y="6072188"/>
            <a:ext cx="7265866" cy="1234440"/>
          </a:xfrm>
          <a:prstGeom prst="rect">
            <a:avLst/>
          </a:prstGeom>
        </p:spPr>
        <p:txBody>
          <a:bodyPr anchor="t" rtlCol="false" tIns="0" lIns="0" bIns="0" rIns="0">
            <a:spAutoFit/>
          </a:bodyPr>
          <a:lstStyle/>
          <a:p>
            <a:pPr algn="l">
              <a:lnSpc>
                <a:spcPts val="3359"/>
              </a:lnSpc>
            </a:pPr>
            <a:r>
              <a:rPr lang="en-US" sz="2400">
                <a:solidFill>
                  <a:srgbClr val="FFFFFF"/>
                </a:solidFill>
                <a:latin typeface="Canva Sans"/>
                <a:ea typeface="Canva Sans"/>
                <a:cs typeface="Canva Sans"/>
                <a:sym typeface="Canva Sans"/>
              </a:rPr>
              <a:t>Our logo is designed to reflect clarity, confidence, and simplicity—making it recognizable and timeless.</a:t>
            </a:r>
          </a:p>
        </p:txBody>
      </p:sp>
      <p:sp>
        <p:nvSpPr>
          <p:cNvPr name="TextBox 8" id="8"/>
          <p:cNvSpPr txBox="true"/>
          <p:nvPr/>
        </p:nvSpPr>
        <p:spPr>
          <a:xfrm rot="0">
            <a:off x="1028700" y="5344685"/>
            <a:ext cx="4488337" cy="588865"/>
          </a:xfrm>
          <a:prstGeom prst="rect">
            <a:avLst/>
          </a:prstGeom>
        </p:spPr>
        <p:txBody>
          <a:bodyPr anchor="t" rtlCol="false" tIns="0" lIns="0" bIns="0" rIns="0">
            <a:spAutoFit/>
          </a:bodyPr>
          <a:lstStyle/>
          <a:p>
            <a:pPr algn="l">
              <a:lnSpc>
                <a:spcPts val="4817"/>
              </a:lnSpc>
            </a:pPr>
            <a:r>
              <a:rPr lang="en-US" sz="3441">
                <a:solidFill>
                  <a:srgbClr val="FFFFFF"/>
                </a:solidFill>
                <a:latin typeface="Helvetica World"/>
                <a:ea typeface="Helvetica World"/>
                <a:cs typeface="Helvetica World"/>
                <a:sym typeface="Helvetica World"/>
              </a:rPr>
              <a:t>LOGO MEANING</a:t>
            </a:r>
          </a:p>
        </p:txBody>
      </p:sp>
      <p:sp>
        <p:nvSpPr>
          <p:cNvPr name="TextBox 9" id="9"/>
          <p:cNvSpPr txBox="true"/>
          <p:nvPr/>
        </p:nvSpPr>
        <p:spPr>
          <a:xfrm rot="0">
            <a:off x="10822043" y="5630455"/>
            <a:ext cx="5870091" cy="1574982"/>
          </a:xfrm>
          <a:prstGeom prst="rect">
            <a:avLst/>
          </a:prstGeom>
        </p:spPr>
        <p:txBody>
          <a:bodyPr anchor="t" rtlCol="false" tIns="0" lIns="0" bIns="0" rIns="0">
            <a:spAutoFit/>
          </a:bodyPr>
          <a:lstStyle/>
          <a:p>
            <a:pPr algn="ctr">
              <a:lnSpc>
                <a:spcPts val="11889"/>
              </a:lnSpc>
            </a:pPr>
            <a:r>
              <a:rPr lang="en-US" sz="8492" b="true">
                <a:solidFill>
                  <a:srgbClr val="066CF4"/>
                </a:solidFill>
                <a:latin typeface="Helvetica World Bold"/>
                <a:ea typeface="Helvetica World Bold"/>
                <a:cs typeface="Helvetica World Bold"/>
                <a:sym typeface="Helvetica World Bold"/>
              </a:rPr>
              <a:t>Rimberio</a:t>
            </a:r>
          </a:p>
        </p:txBody>
      </p:sp>
      <p:sp>
        <p:nvSpPr>
          <p:cNvPr name="TextBox 10" id="10"/>
          <p:cNvSpPr txBox="true"/>
          <p:nvPr/>
        </p:nvSpPr>
        <p:spPr>
          <a:xfrm rot="0">
            <a:off x="1028700" y="1000125"/>
            <a:ext cx="3625468" cy="264160"/>
          </a:xfrm>
          <a:prstGeom prst="rect">
            <a:avLst/>
          </a:prstGeom>
        </p:spPr>
        <p:txBody>
          <a:bodyPr anchor="t" rtlCol="false" tIns="0" lIns="0" bIns="0" rIns="0">
            <a:spAutoFit/>
          </a:bodyPr>
          <a:lstStyle/>
          <a:p>
            <a:pPr algn="l">
              <a:lnSpc>
                <a:spcPts val="2239"/>
              </a:lnSpc>
            </a:pPr>
            <a:r>
              <a:rPr lang="en-US" sz="1599">
                <a:solidFill>
                  <a:srgbClr val="FFFFFF"/>
                </a:solidFill>
                <a:latin typeface="Helvetica World"/>
                <a:ea typeface="Helvetica World"/>
                <a:cs typeface="Helvetica World"/>
                <a:sym typeface="Helvetica World"/>
              </a:rPr>
              <a:t>www.reallygreatsite.com</a:t>
            </a:r>
          </a:p>
        </p:txBody>
      </p:sp>
      <p:sp>
        <p:nvSpPr>
          <p:cNvPr name="TextBox 11" id="11"/>
          <p:cNvSpPr txBox="true"/>
          <p:nvPr/>
        </p:nvSpPr>
        <p:spPr>
          <a:xfrm rot="0">
            <a:off x="1028700" y="9497874"/>
            <a:ext cx="3625468" cy="264160"/>
          </a:xfrm>
          <a:prstGeom prst="rect">
            <a:avLst/>
          </a:prstGeom>
        </p:spPr>
        <p:txBody>
          <a:bodyPr anchor="t" rtlCol="false" tIns="0" lIns="0" bIns="0" rIns="0">
            <a:spAutoFit/>
          </a:bodyPr>
          <a:lstStyle/>
          <a:p>
            <a:pPr algn="l">
              <a:lnSpc>
                <a:spcPts val="2239"/>
              </a:lnSpc>
            </a:pPr>
            <a:r>
              <a:rPr lang="en-US" sz="1599">
                <a:solidFill>
                  <a:srgbClr val="FFFFFF"/>
                </a:solidFill>
                <a:latin typeface="Helvetica World"/>
                <a:ea typeface="Helvetica World"/>
                <a:cs typeface="Helvetica World"/>
                <a:sym typeface="Helvetica World"/>
              </a:rPr>
              <a:t>Rimberio</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sp>
        <p:nvSpPr>
          <p:cNvPr name="TextBox 2" id="2"/>
          <p:cNvSpPr txBox="true"/>
          <p:nvPr/>
        </p:nvSpPr>
        <p:spPr>
          <a:xfrm rot="0">
            <a:off x="1028700" y="1620714"/>
            <a:ext cx="7279003" cy="2284436"/>
          </a:xfrm>
          <a:prstGeom prst="rect">
            <a:avLst/>
          </a:prstGeom>
        </p:spPr>
        <p:txBody>
          <a:bodyPr anchor="t" rtlCol="false" tIns="0" lIns="0" bIns="0" rIns="0">
            <a:spAutoFit/>
          </a:bodyPr>
          <a:lstStyle/>
          <a:p>
            <a:pPr algn="l">
              <a:lnSpc>
                <a:spcPts val="7579"/>
              </a:lnSpc>
            </a:pPr>
            <a:r>
              <a:rPr lang="en-US" sz="9243" b="true">
                <a:solidFill>
                  <a:srgbClr val="000000"/>
                </a:solidFill>
                <a:latin typeface="Helvetica World Bold"/>
                <a:ea typeface="Helvetica World Bold"/>
                <a:cs typeface="Helvetica World Bold"/>
                <a:sym typeface="Helvetica World Bold"/>
              </a:rPr>
              <a:t>LOGO VARIATIONS</a:t>
            </a:r>
          </a:p>
        </p:txBody>
      </p:sp>
      <p:sp>
        <p:nvSpPr>
          <p:cNvPr name="TextBox 3" id="3"/>
          <p:cNvSpPr txBox="true"/>
          <p:nvPr/>
        </p:nvSpPr>
        <p:spPr>
          <a:xfrm rot="0">
            <a:off x="1028700" y="3867049"/>
            <a:ext cx="7279003" cy="656590"/>
          </a:xfrm>
          <a:prstGeom prst="rect">
            <a:avLst/>
          </a:prstGeom>
        </p:spPr>
        <p:txBody>
          <a:bodyPr anchor="t" rtlCol="false" tIns="0" lIns="0" bIns="0" rIns="0">
            <a:spAutoFit/>
          </a:bodyPr>
          <a:lstStyle/>
          <a:p>
            <a:pPr algn="l">
              <a:lnSpc>
                <a:spcPts val="2659"/>
              </a:lnSpc>
            </a:pPr>
            <a:r>
              <a:rPr lang="en-US" sz="1899">
                <a:solidFill>
                  <a:srgbClr val="000000"/>
                </a:solidFill>
                <a:latin typeface="Canva Sans"/>
                <a:ea typeface="Canva Sans"/>
                <a:cs typeface="Canva Sans"/>
                <a:sym typeface="Canva Sans"/>
              </a:rPr>
              <a:t>Use alternative versions only when suitable and always maintain clear space and proper proportions.</a:t>
            </a:r>
          </a:p>
        </p:txBody>
      </p:sp>
      <p:grpSp>
        <p:nvGrpSpPr>
          <p:cNvPr name="Group 4" id="4"/>
          <p:cNvGrpSpPr/>
          <p:nvPr/>
        </p:nvGrpSpPr>
        <p:grpSpPr>
          <a:xfrm rot="0">
            <a:off x="10776991" y="5915651"/>
            <a:ext cx="2979012" cy="2553795"/>
            <a:chOff x="0" y="0"/>
            <a:chExt cx="948178" cy="812837"/>
          </a:xfrm>
        </p:grpSpPr>
        <p:sp>
          <p:nvSpPr>
            <p:cNvPr name="Freeform 5" id="5"/>
            <p:cNvSpPr/>
            <p:nvPr/>
          </p:nvSpPr>
          <p:spPr>
            <a:xfrm flipH="false" flipV="false" rot="0">
              <a:off x="0" y="0"/>
              <a:ext cx="948178" cy="812837"/>
            </a:xfrm>
            <a:custGeom>
              <a:avLst/>
              <a:gdLst/>
              <a:ahLst/>
              <a:cxnLst/>
              <a:rect r="r" b="b" t="t" l="l"/>
              <a:pathLst>
                <a:path h="812837" w="948178">
                  <a:moveTo>
                    <a:pt x="93558" y="0"/>
                  </a:moveTo>
                  <a:lnTo>
                    <a:pt x="854621" y="0"/>
                  </a:lnTo>
                  <a:cubicBezTo>
                    <a:pt x="879434" y="0"/>
                    <a:pt x="903230" y="9857"/>
                    <a:pt x="920776" y="27402"/>
                  </a:cubicBezTo>
                  <a:cubicBezTo>
                    <a:pt x="938321" y="44948"/>
                    <a:pt x="948178" y="68745"/>
                    <a:pt x="948178" y="93558"/>
                  </a:cubicBezTo>
                  <a:lnTo>
                    <a:pt x="948178" y="719280"/>
                  </a:lnTo>
                  <a:cubicBezTo>
                    <a:pt x="948178" y="744093"/>
                    <a:pt x="938321" y="767890"/>
                    <a:pt x="920776" y="785435"/>
                  </a:cubicBezTo>
                  <a:cubicBezTo>
                    <a:pt x="903230" y="802980"/>
                    <a:pt x="879434" y="812837"/>
                    <a:pt x="854621" y="812837"/>
                  </a:cubicBezTo>
                  <a:lnTo>
                    <a:pt x="93558" y="812837"/>
                  </a:lnTo>
                  <a:cubicBezTo>
                    <a:pt x="68745" y="812837"/>
                    <a:pt x="44948" y="802980"/>
                    <a:pt x="27402" y="785435"/>
                  </a:cubicBezTo>
                  <a:cubicBezTo>
                    <a:pt x="9857" y="767890"/>
                    <a:pt x="0" y="744093"/>
                    <a:pt x="0" y="719280"/>
                  </a:cubicBezTo>
                  <a:lnTo>
                    <a:pt x="0" y="93558"/>
                  </a:lnTo>
                  <a:cubicBezTo>
                    <a:pt x="0" y="68745"/>
                    <a:pt x="9857" y="44948"/>
                    <a:pt x="27402" y="27402"/>
                  </a:cubicBezTo>
                  <a:cubicBezTo>
                    <a:pt x="44948" y="9857"/>
                    <a:pt x="68745" y="0"/>
                    <a:pt x="93558" y="0"/>
                  </a:cubicBezTo>
                  <a:close/>
                </a:path>
              </a:pathLst>
            </a:custGeom>
            <a:solidFill>
              <a:srgbClr val="000000"/>
            </a:solidFill>
          </p:spPr>
        </p:sp>
        <p:sp>
          <p:nvSpPr>
            <p:cNvPr name="TextBox 6" id="6"/>
            <p:cNvSpPr txBox="true"/>
            <p:nvPr/>
          </p:nvSpPr>
          <p:spPr>
            <a:xfrm>
              <a:off x="0" y="-57150"/>
              <a:ext cx="948178" cy="869987"/>
            </a:xfrm>
            <a:prstGeom prst="rect">
              <a:avLst/>
            </a:prstGeom>
          </p:spPr>
          <p:txBody>
            <a:bodyPr anchor="ctr" rtlCol="false" tIns="50800" lIns="50800" bIns="50800" rIns="50800"/>
            <a:lstStyle/>
            <a:p>
              <a:pPr algn="ctr">
                <a:lnSpc>
                  <a:spcPts val="3634"/>
                </a:lnSpc>
              </a:pPr>
            </a:p>
          </p:txBody>
        </p:sp>
      </p:grpSp>
      <p:grpSp>
        <p:nvGrpSpPr>
          <p:cNvPr name="Group 7" id="7"/>
          <p:cNvGrpSpPr/>
          <p:nvPr/>
        </p:nvGrpSpPr>
        <p:grpSpPr>
          <a:xfrm rot="0">
            <a:off x="13756003" y="5915651"/>
            <a:ext cx="2979012" cy="2553795"/>
            <a:chOff x="0" y="0"/>
            <a:chExt cx="948178" cy="812837"/>
          </a:xfrm>
        </p:grpSpPr>
        <p:sp>
          <p:nvSpPr>
            <p:cNvPr name="Freeform 8" id="8"/>
            <p:cNvSpPr/>
            <p:nvPr/>
          </p:nvSpPr>
          <p:spPr>
            <a:xfrm flipH="false" flipV="false" rot="0">
              <a:off x="0" y="0"/>
              <a:ext cx="948178" cy="812837"/>
            </a:xfrm>
            <a:custGeom>
              <a:avLst/>
              <a:gdLst/>
              <a:ahLst/>
              <a:cxnLst/>
              <a:rect r="r" b="b" t="t" l="l"/>
              <a:pathLst>
                <a:path h="812837" w="948178">
                  <a:moveTo>
                    <a:pt x="93558" y="0"/>
                  </a:moveTo>
                  <a:lnTo>
                    <a:pt x="854621" y="0"/>
                  </a:lnTo>
                  <a:cubicBezTo>
                    <a:pt x="879434" y="0"/>
                    <a:pt x="903230" y="9857"/>
                    <a:pt x="920776" y="27402"/>
                  </a:cubicBezTo>
                  <a:cubicBezTo>
                    <a:pt x="938321" y="44948"/>
                    <a:pt x="948178" y="68745"/>
                    <a:pt x="948178" y="93558"/>
                  </a:cubicBezTo>
                  <a:lnTo>
                    <a:pt x="948178" y="719280"/>
                  </a:lnTo>
                  <a:cubicBezTo>
                    <a:pt x="948178" y="744093"/>
                    <a:pt x="938321" y="767890"/>
                    <a:pt x="920776" y="785435"/>
                  </a:cubicBezTo>
                  <a:cubicBezTo>
                    <a:pt x="903230" y="802980"/>
                    <a:pt x="879434" y="812837"/>
                    <a:pt x="854621" y="812837"/>
                  </a:cubicBezTo>
                  <a:lnTo>
                    <a:pt x="93558" y="812837"/>
                  </a:lnTo>
                  <a:cubicBezTo>
                    <a:pt x="68745" y="812837"/>
                    <a:pt x="44948" y="802980"/>
                    <a:pt x="27402" y="785435"/>
                  </a:cubicBezTo>
                  <a:cubicBezTo>
                    <a:pt x="9857" y="767890"/>
                    <a:pt x="0" y="744093"/>
                    <a:pt x="0" y="719280"/>
                  </a:cubicBezTo>
                  <a:lnTo>
                    <a:pt x="0" y="93558"/>
                  </a:lnTo>
                  <a:cubicBezTo>
                    <a:pt x="0" y="68745"/>
                    <a:pt x="9857" y="44948"/>
                    <a:pt x="27402" y="27402"/>
                  </a:cubicBezTo>
                  <a:cubicBezTo>
                    <a:pt x="44948" y="9857"/>
                    <a:pt x="68745" y="0"/>
                    <a:pt x="93558" y="0"/>
                  </a:cubicBezTo>
                  <a:close/>
                </a:path>
              </a:pathLst>
            </a:custGeom>
            <a:solidFill>
              <a:srgbClr val="FFFFFF"/>
            </a:solidFill>
          </p:spPr>
        </p:sp>
        <p:sp>
          <p:nvSpPr>
            <p:cNvPr name="TextBox 9" id="9"/>
            <p:cNvSpPr txBox="true"/>
            <p:nvPr/>
          </p:nvSpPr>
          <p:spPr>
            <a:xfrm>
              <a:off x="0" y="-57150"/>
              <a:ext cx="948178" cy="869987"/>
            </a:xfrm>
            <a:prstGeom prst="rect">
              <a:avLst/>
            </a:prstGeom>
          </p:spPr>
          <p:txBody>
            <a:bodyPr anchor="ctr" rtlCol="false" tIns="50800" lIns="50800" bIns="50800" rIns="50800"/>
            <a:lstStyle/>
            <a:p>
              <a:pPr algn="ctr">
                <a:lnSpc>
                  <a:spcPts val="3634"/>
                </a:lnSpc>
              </a:pPr>
            </a:p>
          </p:txBody>
        </p:sp>
      </p:grpSp>
      <p:sp>
        <p:nvSpPr>
          <p:cNvPr name="Freeform 10" id="10"/>
          <p:cNvSpPr/>
          <p:nvPr/>
        </p:nvSpPr>
        <p:spPr>
          <a:xfrm flipH="false" flipV="false" rot="0">
            <a:off x="11662403" y="6348087"/>
            <a:ext cx="1061749" cy="1061749"/>
          </a:xfrm>
          <a:custGeom>
            <a:avLst/>
            <a:gdLst/>
            <a:ahLst/>
            <a:cxnLst/>
            <a:rect r="r" b="b" t="t" l="l"/>
            <a:pathLst>
              <a:path h="1061749" w="1061749">
                <a:moveTo>
                  <a:pt x="0" y="0"/>
                </a:moveTo>
                <a:lnTo>
                  <a:pt x="1061749" y="0"/>
                </a:lnTo>
                <a:lnTo>
                  <a:pt x="1061749" y="1061749"/>
                </a:lnTo>
                <a:lnTo>
                  <a:pt x="0" y="10617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11116924" y="7343161"/>
            <a:ext cx="2299146" cy="620129"/>
          </a:xfrm>
          <a:prstGeom prst="rect">
            <a:avLst/>
          </a:prstGeom>
        </p:spPr>
        <p:txBody>
          <a:bodyPr anchor="t" rtlCol="false" tIns="0" lIns="0" bIns="0" rIns="0">
            <a:spAutoFit/>
          </a:bodyPr>
          <a:lstStyle/>
          <a:p>
            <a:pPr algn="ctr">
              <a:lnSpc>
                <a:spcPts val="4656"/>
              </a:lnSpc>
            </a:pPr>
            <a:r>
              <a:rPr lang="en-US" sz="3326" b="true">
                <a:solidFill>
                  <a:srgbClr val="FFFFFF"/>
                </a:solidFill>
                <a:latin typeface="Helvetica World Bold"/>
                <a:ea typeface="Helvetica World Bold"/>
                <a:cs typeface="Helvetica World Bold"/>
                <a:sym typeface="Helvetica World Bold"/>
              </a:rPr>
              <a:t>Rimberio</a:t>
            </a:r>
          </a:p>
        </p:txBody>
      </p:sp>
      <p:sp>
        <p:nvSpPr>
          <p:cNvPr name="Freeform 12" id="12"/>
          <p:cNvSpPr/>
          <p:nvPr/>
        </p:nvSpPr>
        <p:spPr>
          <a:xfrm flipH="false" flipV="false" rot="0">
            <a:off x="10843264" y="2745002"/>
            <a:ext cx="1106761" cy="1106761"/>
          </a:xfrm>
          <a:custGeom>
            <a:avLst/>
            <a:gdLst/>
            <a:ahLst/>
            <a:cxnLst/>
            <a:rect r="r" b="b" t="t" l="l"/>
            <a:pathLst>
              <a:path h="1106761" w="1106761">
                <a:moveTo>
                  <a:pt x="0" y="0"/>
                </a:moveTo>
                <a:lnTo>
                  <a:pt x="1106760" y="0"/>
                </a:lnTo>
                <a:lnTo>
                  <a:pt x="1106760" y="1106761"/>
                </a:lnTo>
                <a:lnTo>
                  <a:pt x="0" y="11067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1531416" y="2453369"/>
            <a:ext cx="5137327" cy="1379540"/>
          </a:xfrm>
          <a:prstGeom prst="rect">
            <a:avLst/>
          </a:prstGeom>
        </p:spPr>
        <p:txBody>
          <a:bodyPr anchor="t" rtlCol="false" tIns="0" lIns="0" bIns="0" rIns="0">
            <a:spAutoFit/>
          </a:bodyPr>
          <a:lstStyle/>
          <a:p>
            <a:pPr algn="ctr">
              <a:lnSpc>
                <a:spcPts val="10405"/>
              </a:lnSpc>
            </a:pPr>
            <a:r>
              <a:rPr lang="en-US" sz="7432" b="true">
                <a:solidFill>
                  <a:srgbClr val="000000"/>
                </a:solidFill>
                <a:latin typeface="Helvetica World Bold"/>
                <a:ea typeface="Helvetica World Bold"/>
                <a:cs typeface="Helvetica World Bold"/>
                <a:sym typeface="Helvetica World Bold"/>
              </a:rPr>
              <a:t>Rimberio</a:t>
            </a:r>
          </a:p>
        </p:txBody>
      </p:sp>
      <p:sp>
        <p:nvSpPr>
          <p:cNvPr name="Freeform 14" id="14"/>
          <p:cNvSpPr/>
          <p:nvPr/>
        </p:nvSpPr>
        <p:spPr>
          <a:xfrm flipH="false" flipV="false" rot="0">
            <a:off x="14641415" y="6310243"/>
            <a:ext cx="1061749" cy="1061749"/>
          </a:xfrm>
          <a:custGeom>
            <a:avLst/>
            <a:gdLst/>
            <a:ahLst/>
            <a:cxnLst/>
            <a:rect r="r" b="b" t="t" l="l"/>
            <a:pathLst>
              <a:path h="1061749" w="1061749">
                <a:moveTo>
                  <a:pt x="0" y="0"/>
                </a:moveTo>
                <a:lnTo>
                  <a:pt x="1061749" y="0"/>
                </a:lnTo>
                <a:lnTo>
                  <a:pt x="1061749" y="1061748"/>
                </a:lnTo>
                <a:lnTo>
                  <a:pt x="0" y="106174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14095936" y="7305316"/>
            <a:ext cx="2299146" cy="620129"/>
          </a:xfrm>
          <a:prstGeom prst="rect">
            <a:avLst/>
          </a:prstGeom>
        </p:spPr>
        <p:txBody>
          <a:bodyPr anchor="t" rtlCol="false" tIns="0" lIns="0" bIns="0" rIns="0">
            <a:spAutoFit/>
          </a:bodyPr>
          <a:lstStyle/>
          <a:p>
            <a:pPr algn="ctr">
              <a:lnSpc>
                <a:spcPts val="4656"/>
              </a:lnSpc>
            </a:pPr>
            <a:r>
              <a:rPr lang="en-US" sz="3326" b="true">
                <a:solidFill>
                  <a:srgbClr val="000000"/>
                </a:solidFill>
                <a:latin typeface="Helvetica World Bold"/>
                <a:ea typeface="Helvetica World Bold"/>
                <a:cs typeface="Helvetica World Bold"/>
                <a:sym typeface="Helvetica World Bold"/>
              </a:rPr>
              <a:t>Rimberio</a:t>
            </a:r>
          </a:p>
        </p:txBody>
      </p:sp>
      <p:sp>
        <p:nvSpPr>
          <p:cNvPr name="TextBox 16" id="16"/>
          <p:cNvSpPr txBox="true"/>
          <p:nvPr/>
        </p:nvSpPr>
        <p:spPr>
          <a:xfrm rot="0">
            <a:off x="12123758" y="8821149"/>
            <a:ext cx="3405874" cy="350841"/>
          </a:xfrm>
          <a:prstGeom prst="rect">
            <a:avLst/>
          </a:prstGeom>
        </p:spPr>
        <p:txBody>
          <a:bodyPr anchor="t" rtlCol="false" tIns="0" lIns="0" bIns="0" rIns="0">
            <a:spAutoFit/>
          </a:bodyPr>
          <a:lstStyle/>
          <a:p>
            <a:pPr algn="ctr">
              <a:lnSpc>
                <a:spcPts val="2934"/>
              </a:lnSpc>
            </a:pPr>
            <a:r>
              <a:rPr lang="en-US" sz="2095">
                <a:solidFill>
                  <a:srgbClr val="000000"/>
                </a:solidFill>
                <a:latin typeface="Helvetica World"/>
                <a:ea typeface="Helvetica World"/>
                <a:cs typeface="Helvetica World"/>
                <a:sym typeface="Helvetica World"/>
              </a:rPr>
              <a:t>BLACK &amp; WH</a:t>
            </a:r>
            <a:r>
              <a:rPr lang="en-US" sz="2095">
                <a:solidFill>
                  <a:srgbClr val="000000"/>
                </a:solidFill>
                <a:latin typeface="Helvetica World"/>
                <a:ea typeface="Helvetica World"/>
                <a:cs typeface="Helvetica World"/>
                <a:sym typeface="Helvetica World"/>
              </a:rPr>
              <a:t>ITE</a:t>
            </a:r>
          </a:p>
        </p:txBody>
      </p:sp>
      <p:sp>
        <p:nvSpPr>
          <p:cNvPr name="AutoShape 17" id="17"/>
          <p:cNvSpPr/>
          <p:nvPr/>
        </p:nvSpPr>
        <p:spPr>
          <a:xfrm flipV="true">
            <a:off x="1033462" y="5143500"/>
            <a:ext cx="16230600" cy="0"/>
          </a:xfrm>
          <a:prstGeom prst="line">
            <a:avLst/>
          </a:prstGeom>
          <a:ln cap="flat" w="9525">
            <a:solidFill>
              <a:srgbClr val="000000">
                <a:alpha val="69804"/>
              </a:srgbClr>
            </a:solidFill>
            <a:prstDash val="solid"/>
            <a:headEnd type="none" len="sm" w="sm"/>
            <a:tailEnd type="none" len="sm" w="sm"/>
          </a:ln>
        </p:spPr>
      </p:sp>
      <p:sp>
        <p:nvSpPr>
          <p:cNvPr name="TextBox 18" id="18"/>
          <p:cNvSpPr txBox="true"/>
          <p:nvPr/>
        </p:nvSpPr>
        <p:spPr>
          <a:xfrm rot="0">
            <a:off x="10252707" y="4451808"/>
            <a:ext cx="7006593" cy="356235"/>
          </a:xfrm>
          <a:prstGeom prst="rect">
            <a:avLst/>
          </a:prstGeom>
        </p:spPr>
        <p:txBody>
          <a:bodyPr anchor="t" rtlCol="false" tIns="0" lIns="0" bIns="0" rIns="0">
            <a:spAutoFit/>
          </a:bodyPr>
          <a:lstStyle/>
          <a:p>
            <a:pPr algn="ctr">
              <a:lnSpc>
                <a:spcPts val="2940"/>
              </a:lnSpc>
            </a:pPr>
            <a:r>
              <a:rPr lang="en-US" sz="2100">
                <a:solidFill>
                  <a:srgbClr val="000000"/>
                </a:solidFill>
                <a:latin typeface="Helvetica World"/>
                <a:ea typeface="Helvetica World"/>
                <a:cs typeface="Helvetica World"/>
                <a:sym typeface="Helvetica World"/>
              </a:rPr>
              <a:t>HORIZONTAL LAYOU</a:t>
            </a:r>
            <a:r>
              <a:rPr lang="en-US" sz="2100">
                <a:solidFill>
                  <a:srgbClr val="000000"/>
                </a:solidFill>
                <a:latin typeface="Helvetica World"/>
                <a:ea typeface="Helvetica World"/>
                <a:cs typeface="Helvetica World"/>
                <a:sym typeface="Helvetica World"/>
              </a:rPr>
              <a:t>T</a:t>
            </a:r>
          </a:p>
        </p:txBody>
      </p:sp>
      <p:sp>
        <p:nvSpPr>
          <p:cNvPr name="AutoShape 19" id="19"/>
          <p:cNvSpPr/>
          <p:nvPr/>
        </p:nvSpPr>
        <p:spPr>
          <a:xfrm flipH="true">
            <a:off x="9144000" y="1028700"/>
            <a:ext cx="0" cy="8229600"/>
          </a:xfrm>
          <a:prstGeom prst="line">
            <a:avLst/>
          </a:prstGeom>
          <a:ln cap="flat" w="9525">
            <a:solidFill>
              <a:srgbClr val="000000">
                <a:alpha val="69804"/>
              </a:srgbClr>
            </a:solidFill>
            <a:prstDash val="solid"/>
            <a:headEnd type="none" len="sm" w="sm"/>
            <a:tailEnd type="none" len="sm" w="sm"/>
          </a:ln>
        </p:spPr>
      </p:sp>
      <p:sp>
        <p:nvSpPr>
          <p:cNvPr name="TextBox 20" id="20"/>
          <p:cNvSpPr txBox="true"/>
          <p:nvPr/>
        </p:nvSpPr>
        <p:spPr>
          <a:xfrm rot="0">
            <a:off x="3138139" y="8815755"/>
            <a:ext cx="3384184" cy="356235"/>
          </a:xfrm>
          <a:prstGeom prst="rect">
            <a:avLst/>
          </a:prstGeom>
        </p:spPr>
        <p:txBody>
          <a:bodyPr anchor="t" rtlCol="false" tIns="0" lIns="0" bIns="0" rIns="0">
            <a:spAutoFit/>
          </a:bodyPr>
          <a:lstStyle/>
          <a:p>
            <a:pPr algn="ctr">
              <a:lnSpc>
                <a:spcPts val="2940"/>
              </a:lnSpc>
            </a:pPr>
            <a:r>
              <a:rPr lang="en-US" sz="2100">
                <a:solidFill>
                  <a:srgbClr val="000000"/>
                </a:solidFill>
                <a:latin typeface="Helvetica World"/>
                <a:ea typeface="Helvetica World"/>
                <a:cs typeface="Helvetica World"/>
                <a:sym typeface="Helvetica World"/>
              </a:rPr>
              <a:t>ICON ONLY</a:t>
            </a:r>
          </a:p>
        </p:txBody>
      </p:sp>
      <p:sp>
        <p:nvSpPr>
          <p:cNvPr name="TextBox 21" id="21"/>
          <p:cNvSpPr txBox="true"/>
          <p:nvPr/>
        </p:nvSpPr>
        <p:spPr>
          <a:xfrm rot="0">
            <a:off x="13614157" y="411252"/>
            <a:ext cx="3625468" cy="264160"/>
          </a:xfrm>
          <a:prstGeom prst="rect">
            <a:avLst/>
          </a:prstGeom>
        </p:spPr>
        <p:txBody>
          <a:bodyPr anchor="t" rtlCol="false" tIns="0" lIns="0" bIns="0" rIns="0">
            <a:spAutoFit/>
          </a:bodyPr>
          <a:lstStyle/>
          <a:p>
            <a:pPr algn="r">
              <a:lnSpc>
                <a:spcPts val="2239"/>
              </a:lnSpc>
            </a:pPr>
            <a:r>
              <a:rPr lang="en-US" sz="1599">
                <a:solidFill>
                  <a:srgbClr val="000000"/>
                </a:solidFill>
                <a:latin typeface="Helvetica World"/>
                <a:ea typeface="Helvetica World"/>
                <a:cs typeface="Helvetica World"/>
                <a:sym typeface="Helvetica World"/>
              </a:rPr>
              <a:t>www.</a:t>
            </a:r>
            <a:r>
              <a:rPr lang="en-US" sz="1599">
                <a:solidFill>
                  <a:srgbClr val="000000"/>
                </a:solidFill>
                <a:latin typeface="Helvetica World"/>
                <a:ea typeface="Helvetica World"/>
                <a:cs typeface="Helvetica World"/>
                <a:sym typeface="Helvetica World"/>
              </a:rPr>
              <a:t>reallygreatsite.com</a:t>
            </a:r>
          </a:p>
        </p:txBody>
      </p:sp>
      <p:sp>
        <p:nvSpPr>
          <p:cNvPr name="TextBox 22" id="22"/>
          <p:cNvSpPr txBox="true"/>
          <p:nvPr/>
        </p:nvSpPr>
        <p:spPr>
          <a:xfrm rot="0">
            <a:off x="1028700" y="529045"/>
            <a:ext cx="3625468" cy="264160"/>
          </a:xfrm>
          <a:prstGeom prst="rect">
            <a:avLst/>
          </a:prstGeom>
        </p:spPr>
        <p:txBody>
          <a:bodyPr anchor="t" rtlCol="false" tIns="0" lIns="0" bIns="0" rIns="0">
            <a:spAutoFit/>
          </a:bodyPr>
          <a:lstStyle/>
          <a:p>
            <a:pPr algn="l">
              <a:lnSpc>
                <a:spcPts val="2239"/>
              </a:lnSpc>
            </a:pPr>
            <a:r>
              <a:rPr lang="en-US" sz="1599">
                <a:solidFill>
                  <a:srgbClr val="000000"/>
                </a:solidFill>
                <a:latin typeface="Helvetica World"/>
                <a:ea typeface="Helvetica World"/>
                <a:cs typeface="Helvetica World"/>
                <a:sym typeface="Helvetica World"/>
              </a:rPr>
              <a:t>Rimberio</a:t>
            </a:r>
          </a:p>
        </p:txBody>
      </p:sp>
      <p:sp>
        <p:nvSpPr>
          <p:cNvPr name="Freeform 23" id="23"/>
          <p:cNvSpPr/>
          <p:nvPr/>
        </p:nvSpPr>
        <p:spPr>
          <a:xfrm flipH="false" flipV="false" rot="0">
            <a:off x="3763926" y="6126244"/>
            <a:ext cx="2132609" cy="2132609"/>
          </a:xfrm>
          <a:custGeom>
            <a:avLst/>
            <a:gdLst/>
            <a:ahLst/>
            <a:cxnLst/>
            <a:rect r="r" b="b" t="t" l="l"/>
            <a:pathLst>
              <a:path h="2132609" w="2132609">
                <a:moveTo>
                  <a:pt x="0" y="0"/>
                </a:moveTo>
                <a:lnTo>
                  <a:pt x="2132609" y="0"/>
                </a:lnTo>
                <a:lnTo>
                  <a:pt x="2132609" y="2132609"/>
                </a:lnTo>
                <a:lnTo>
                  <a:pt x="0" y="21326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push dir="l"/>
  </p:transition>
</p:sld>
</file>

<file path=ppt/slides/slide6.xml><?xml version="1.0" encoding="utf-8"?>
<p:sld xmlns:p="http://schemas.openxmlformats.org/presentationml/2006/main" xmlns:a="http://schemas.openxmlformats.org/drawingml/2006/main">
  <p:cSld>
    <p:bg>
      <p:bgPr>
        <a:solidFill>
          <a:srgbClr val="E8E8E8"/>
        </a:solidFill>
      </p:bgPr>
    </p:bg>
    <p:spTree>
      <p:nvGrpSpPr>
        <p:cNvPr id="1" name=""/>
        <p:cNvGrpSpPr/>
        <p:nvPr/>
      </p:nvGrpSpPr>
      <p:grpSpPr>
        <a:xfrm>
          <a:off x="0" y="0"/>
          <a:ext cx="0" cy="0"/>
          <a:chOff x="0" y="0"/>
          <a:chExt cx="0" cy="0"/>
        </a:xfrm>
      </p:grpSpPr>
      <p:sp>
        <p:nvSpPr>
          <p:cNvPr name="TextBox 2" id="2"/>
          <p:cNvSpPr txBox="true"/>
          <p:nvPr/>
        </p:nvSpPr>
        <p:spPr>
          <a:xfrm rot="0">
            <a:off x="1028700" y="1302804"/>
            <a:ext cx="9244465" cy="2779395"/>
          </a:xfrm>
          <a:prstGeom prst="rect">
            <a:avLst/>
          </a:prstGeom>
        </p:spPr>
        <p:txBody>
          <a:bodyPr anchor="t" rtlCol="false" tIns="0" lIns="0" bIns="0" rIns="0">
            <a:spAutoFit/>
          </a:bodyPr>
          <a:lstStyle/>
          <a:p>
            <a:pPr algn="l">
              <a:lnSpc>
                <a:spcPts val="9120"/>
              </a:lnSpc>
            </a:pPr>
            <a:r>
              <a:rPr lang="en-US" sz="11400" b="true">
                <a:solidFill>
                  <a:srgbClr val="000000"/>
                </a:solidFill>
                <a:latin typeface="Helvetica World Bold"/>
                <a:ea typeface="Helvetica World Bold"/>
                <a:cs typeface="Helvetica World Bold"/>
                <a:sym typeface="Helvetica World Bold"/>
              </a:rPr>
              <a:t>COLOR PALETTE</a:t>
            </a:r>
          </a:p>
        </p:txBody>
      </p:sp>
      <p:sp>
        <p:nvSpPr>
          <p:cNvPr name="TextBox 3" id="3"/>
          <p:cNvSpPr txBox="true"/>
          <p:nvPr/>
        </p:nvSpPr>
        <p:spPr>
          <a:xfrm rot="0">
            <a:off x="11161627" y="2039399"/>
            <a:ext cx="6537076" cy="702530"/>
          </a:xfrm>
          <a:prstGeom prst="rect">
            <a:avLst/>
          </a:prstGeom>
        </p:spPr>
        <p:txBody>
          <a:bodyPr anchor="t" rtlCol="false" tIns="0" lIns="0" bIns="0" rIns="0">
            <a:spAutoFit/>
          </a:bodyPr>
          <a:lstStyle/>
          <a:p>
            <a:pPr algn="l">
              <a:lnSpc>
                <a:spcPts val="5377"/>
              </a:lnSpc>
            </a:pPr>
            <a:r>
              <a:rPr lang="en-US" sz="3841" b="true">
                <a:solidFill>
                  <a:srgbClr val="000000"/>
                </a:solidFill>
                <a:latin typeface="Helvetica World Bold"/>
                <a:ea typeface="Helvetica World Bold"/>
                <a:cs typeface="Helvetica World Bold"/>
                <a:sym typeface="Helvetica World Bold"/>
              </a:rPr>
              <a:t>Color Ph</a:t>
            </a:r>
            <a:r>
              <a:rPr lang="en-US" sz="3841" b="true">
                <a:solidFill>
                  <a:srgbClr val="000000"/>
                </a:solidFill>
                <a:latin typeface="Helvetica World Bold"/>
                <a:ea typeface="Helvetica World Bold"/>
                <a:cs typeface="Helvetica World Bold"/>
                <a:sym typeface="Helvetica World Bold"/>
              </a:rPr>
              <a:t>ilosophy</a:t>
            </a:r>
          </a:p>
        </p:txBody>
      </p:sp>
      <p:sp>
        <p:nvSpPr>
          <p:cNvPr name="TextBox 4" id="4"/>
          <p:cNvSpPr txBox="true"/>
          <p:nvPr/>
        </p:nvSpPr>
        <p:spPr>
          <a:xfrm rot="0">
            <a:off x="11161627" y="2703830"/>
            <a:ext cx="5058416" cy="989965"/>
          </a:xfrm>
          <a:prstGeom prst="rect">
            <a:avLst/>
          </a:prstGeom>
        </p:spPr>
        <p:txBody>
          <a:bodyPr anchor="t" rtlCol="false" tIns="0" lIns="0" bIns="0" rIns="0">
            <a:spAutoFit/>
          </a:bodyPr>
          <a:lstStyle/>
          <a:p>
            <a:pPr algn="just">
              <a:lnSpc>
                <a:spcPts val="2659"/>
              </a:lnSpc>
            </a:pPr>
            <a:r>
              <a:rPr lang="en-US" sz="1899">
                <a:solidFill>
                  <a:srgbClr val="000000"/>
                </a:solidFill>
                <a:latin typeface="Canva Sans"/>
                <a:ea typeface="Canva Sans"/>
                <a:cs typeface="Canva Sans"/>
                <a:sym typeface="Canva Sans"/>
              </a:rPr>
              <a:t>O</a:t>
            </a:r>
            <a:r>
              <a:rPr lang="en-US" sz="1899">
                <a:solidFill>
                  <a:srgbClr val="000000"/>
                </a:solidFill>
                <a:latin typeface="Canva Sans"/>
                <a:ea typeface="Canva Sans"/>
                <a:cs typeface="Canva Sans"/>
                <a:sym typeface="Canva Sans"/>
              </a:rPr>
              <a:t>ur color choices represent strength, clarity, and passion</a:t>
            </a:r>
            <a:r>
              <a:rPr lang="en-US" sz="1899">
                <a:solidFill>
                  <a:srgbClr val="000000"/>
                </a:solidFill>
                <a:latin typeface="Canva Sans"/>
                <a:ea typeface="Canva Sans"/>
                <a:cs typeface="Canva Sans"/>
                <a:sym typeface="Canva Sans"/>
              </a:rPr>
              <a:t> — forming a cohesive visual language.</a:t>
            </a:r>
          </a:p>
        </p:txBody>
      </p:sp>
      <p:grpSp>
        <p:nvGrpSpPr>
          <p:cNvPr name="Group 5" id="5"/>
          <p:cNvGrpSpPr/>
          <p:nvPr/>
        </p:nvGrpSpPr>
        <p:grpSpPr>
          <a:xfrm rot="0">
            <a:off x="1028700" y="4367949"/>
            <a:ext cx="16230600" cy="2499227"/>
            <a:chOff x="0" y="0"/>
            <a:chExt cx="3920084" cy="603624"/>
          </a:xfrm>
        </p:grpSpPr>
        <p:sp>
          <p:nvSpPr>
            <p:cNvPr name="Freeform 6" id="6"/>
            <p:cNvSpPr/>
            <p:nvPr/>
          </p:nvSpPr>
          <p:spPr>
            <a:xfrm flipH="false" flipV="false" rot="0">
              <a:off x="0" y="0"/>
              <a:ext cx="3920084" cy="603624"/>
            </a:xfrm>
            <a:custGeom>
              <a:avLst/>
              <a:gdLst/>
              <a:ahLst/>
              <a:cxnLst/>
              <a:rect r="r" b="b" t="t" l="l"/>
              <a:pathLst>
                <a:path h="603624" w="3920084">
                  <a:moveTo>
                    <a:pt x="30528" y="0"/>
                  </a:moveTo>
                  <a:lnTo>
                    <a:pt x="3889557" y="0"/>
                  </a:lnTo>
                  <a:cubicBezTo>
                    <a:pt x="3906417" y="0"/>
                    <a:pt x="3920084" y="13668"/>
                    <a:pt x="3920084" y="30528"/>
                  </a:cubicBezTo>
                  <a:lnTo>
                    <a:pt x="3920084" y="573096"/>
                  </a:lnTo>
                  <a:cubicBezTo>
                    <a:pt x="3920084" y="581193"/>
                    <a:pt x="3916868" y="588958"/>
                    <a:pt x="3911143" y="594683"/>
                  </a:cubicBezTo>
                  <a:cubicBezTo>
                    <a:pt x="3905418" y="600408"/>
                    <a:pt x="3897653" y="603624"/>
                    <a:pt x="3889557" y="603624"/>
                  </a:cubicBezTo>
                  <a:lnTo>
                    <a:pt x="30528" y="603624"/>
                  </a:lnTo>
                  <a:cubicBezTo>
                    <a:pt x="13668" y="603624"/>
                    <a:pt x="0" y="589956"/>
                    <a:pt x="0" y="573096"/>
                  </a:cubicBezTo>
                  <a:lnTo>
                    <a:pt x="0" y="30528"/>
                  </a:lnTo>
                  <a:cubicBezTo>
                    <a:pt x="0" y="13668"/>
                    <a:pt x="13668" y="0"/>
                    <a:pt x="30528" y="0"/>
                  </a:cubicBezTo>
                  <a:close/>
                </a:path>
              </a:pathLst>
            </a:custGeom>
            <a:solidFill>
              <a:srgbClr val="066CF4"/>
            </a:solidFill>
          </p:spPr>
        </p:sp>
        <p:sp>
          <p:nvSpPr>
            <p:cNvPr name="TextBox 7" id="7"/>
            <p:cNvSpPr txBox="true"/>
            <p:nvPr/>
          </p:nvSpPr>
          <p:spPr>
            <a:xfrm>
              <a:off x="0" y="-57150"/>
              <a:ext cx="3920084" cy="660774"/>
            </a:xfrm>
            <a:prstGeom prst="rect">
              <a:avLst/>
            </a:prstGeom>
          </p:spPr>
          <p:txBody>
            <a:bodyPr anchor="ctr" rtlCol="false" tIns="50800" lIns="50800" bIns="50800" rIns="50800"/>
            <a:lstStyle/>
            <a:p>
              <a:pPr algn="ctr">
                <a:lnSpc>
                  <a:spcPts val="3634"/>
                </a:lnSpc>
              </a:pPr>
            </a:p>
          </p:txBody>
        </p:sp>
      </p:grpSp>
      <p:sp>
        <p:nvSpPr>
          <p:cNvPr name="TextBox 8" id="8"/>
          <p:cNvSpPr txBox="true"/>
          <p:nvPr/>
        </p:nvSpPr>
        <p:spPr>
          <a:xfrm rot="0">
            <a:off x="12639387" y="5231186"/>
            <a:ext cx="5059317" cy="1444614"/>
          </a:xfrm>
          <a:prstGeom prst="rect">
            <a:avLst/>
          </a:prstGeom>
        </p:spPr>
        <p:txBody>
          <a:bodyPr anchor="t" rtlCol="false" tIns="0" lIns="0" bIns="0" rIns="0">
            <a:spAutoFit/>
          </a:bodyPr>
          <a:lstStyle/>
          <a:p>
            <a:pPr algn="l">
              <a:lnSpc>
                <a:spcPts val="10929"/>
              </a:lnSpc>
            </a:pPr>
            <a:r>
              <a:rPr lang="en-US" sz="7806" b="true">
                <a:solidFill>
                  <a:srgbClr val="FFFFFF"/>
                </a:solidFill>
                <a:latin typeface="Helvetica World Bold"/>
                <a:ea typeface="Helvetica World Bold"/>
                <a:cs typeface="Helvetica World Bold"/>
                <a:sym typeface="Helvetica World Bold"/>
              </a:rPr>
              <a:t>#066CF4</a:t>
            </a:r>
          </a:p>
        </p:txBody>
      </p:sp>
      <p:grpSp>
        <p:nvGrpSpPr>
          <p:cNvPr name="Group 9" id="9"/>
          <p:cNvGrpSpPr/>
          <p:nvPr/>
        </p:nvGrpSpPr>
        <p:grpSpPr>
          <a:xfrm rot="0">
            <a:off x="1028700" y="7150032"/>
            <a:ext cx="1402658" cy="1830664"/>
            <a:chOff x="0" y="0"/>
            <a:chExt cx="338776" cy="442150"/>
          </a:xfrm>
        </p:grpSpPr>
        <p:sp>
          <p:nvSpPr>
            <p:cNvPr name="Freeform 10" id="10"/>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solidFill>
          </p:spPr>
        </p:sp>
        <p:sp>
          <p:nvSpPr>
            <p:cNvPr name="TextBox 11" id="11"/>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12" id="12"/>
          <p:cNvGrpSpPr/>
          <p:nvPr/>
        </p:nvGrpSpPr>
        <p:grpSpPr>
          <a:xfrm rot="0">
            <a:off x="2678628" y="7150032"/>
            <a:ext cx="1402658" cy="1830664"/>
            <a:chOff x="0" y="0"/>
            <a:chExt cx="338776" cy="442150"/>
          </a:xfrm>
        </p:grpSpPr>
        <p:sp>
          <p:nvSpPr>
            <p:cNvPr name="Freeform 13" id="13"/>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89804"/>
              </a:srgbClr>
            </a:solidFill>
          </p:spPr>
        </p:sp>
        <p:sp>
          <p:nvSpPr>
            <p:cNvPr name="TextBox 14" id="14"/>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15" id="15"/>
          <p:cNvGrpSpPr/>
          <p:nvPr/>
        </p:nvGrpSpPr>
        <p:grpSpPr>
          <a:xfrm rot="0">
            <a:off x="4326613" y="7150032"/>
            <a:ext cx="1402658" cy="1830664"/>
            <a:chOff x="0" y="0"/>
            <a:chExt cx="338776" cy="442150"/>
          </a:xfrm>
        </p:grpSpPr>
        <p:sp>
          <p:nvSpPr>
            <p:cNvPr name="Freeform 16" id="16"/>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80000"/>
              </a:srgbClr>
            </a:solidFill>
          </p:spPr>
        </p:sp>
        <p:sp>
          <p:nvSpPr>
            <p:cNvPr name="TextBox 17" id="17"/>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18" id="18"/>
          <p:cNvGrpSpPr/>
          <p:nvPr/>
        </p:nvGrpSpPr>
        <p:grpSpPr>
          <a:xfrm rot="0">
            <a:off x="5974599" y="7150032"/>
            <a:ext cx="1402658" cy="1830664"/>
            <a:chOff x="0" y="0"/>
            <a:chExt cx="338776" cy="442150"/>
          </a:xfrm>
        </p:grpSpPr>
        <p:sp>
          <p:nvSpPr>
            <p:cNvPr name="Freeform 19" id="19"/>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69804"/>
              </a:srgbClr>
            </a:solidFill>
          </p:spPr>
        </p:sp>
        <p:sp>
          <p:nvSpPr>
            <p:cNvPr name="TextBox 20" id="20"/>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21" id="21"/>
          <p:cNvGrpSpPr/>
          <p:nvPr/>
        </p:nvGrpSpPr>
        <p:grpSpPr>
          <a:xfrm rot="0">
            <a:off x="7622584" y="7150032"/>
            <a:ext cx="1402658" cy="1830664"/>
            <a:chOff x="0" y="0"/>
            <a:chExt cx="338776" cy="442150"/>
          </a:xfrm>
        </p:grpSpPr>
        <p:sp>
          <p:nvSpPr>
            <p:cNvPr name="Freeform 22" id="22"/>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60000"/>
              </a:srgbClr>
            </a:solidFill>
          </p:spPr>
        </p:sp>
        <p:sp>
          <p:nvSpPr>
            <p:cNvPr name="TextBox 23" id="23"/>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24" id="24"/>
          <p:cNvGrpSpPr/>
          <p:nvPr/>
        </p:nvGrpSpPr>
        <p:grpSpPr>
          <a:xfrm rot="0">
            <a:off x="9270569" y="7150032"/>
            <a:ext cx="1402658" cy="1830664"/>
            <a:chOff x="0" y="0"/>
            <a:chExt cx="338776" cy="442150"/>
          </a:xfrm>
        </p:grpSpPr>
        <p:sp>
          <p:nvSpPr>
            <p:cNvPr name="Freeform 25" id="25"/>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49804"/>
              </a:srgbClr>
            </a:solidFill>
          </p:spPr>
        </p:sp>
        <p:sp>
          <p:nvSpPr>
            <p:cNvPr name="TextBox 26" id="26"/>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27" id="27"/>
          <p:cNvGrpSpPr/>
          <p:nvPr/>
        </p:nvGrpSpPr>
        <p:grpSpPr>
          <a:xfrm rot="0">
            <a:off x="10918555" y="7150032"/>
            <a:ext cx="1402658" cy="1830664"/>
            <a:chOff x="0" y="0"/>
            <a:chExt cx="338776" cy="442150"/>
          </a:xfrm>
        </p:grpSpPr>
        <p:sp>
          <p:nvSpPr>
            <p:cNvPr name="Freeform 28" id="28"/>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40000"/>
              </a:srgbClr>
            </a:solidFill>
          </p:spPr>
        </p:sp>
        <p:sp>
          <p:nvSpPr>
            <p:cNvPr name="TextBox 29" id="29"/>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30" id="30"/>
          <p:cNvGrpSpPr/>
          <p:nvPr/>
        </p:nvGrpSpPr>
        <p:grpSpPr>
          <a:xfrm rot="0">
            <a:off x="12565142" y="7150032"/>
            <a:ext cx="1402658" cy="1830664"/>
            <a:chOff x="0" y="0"/>
            <a:chExt cx="338776" cy="442150"/>
          </a:xfrm>
        </p:grpSpPr>
        <p:sp>
          <p:nvSpPr>
            <p:cNvPr name="Freeform 31" id="31"/>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29804"/>
              </a:srgbClr>
            </a:solidFill>
          </p:spPr>
        </p:sp>
        <p:sp>
          <p:nvSpPr>
            <p:cNvPr name="TextBox 32" id="32"/>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33" id="33"/>
          <p:cNvGrpSpPr/>
          <p:nvPr/>
        </p:nvGrpSpPr>
        <p:grpSpPr>
          <a:xfrm rot="0">
            <a:off x="14210892" y="7150032"/>
            <a:ext cx="1402658" cy="1830664"/>
            <a:chOff x="0" y="0"/>
            <a:chExt cx="338776" cy="442150"/>
          </a:xfrm>
        </p:grpSpPr>
        <p:sp>
          <p:nvSpPr>
            <p:cNvPr name="Freeform 34" id="34"/>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19608"/>
              </a:srgbClr>
            </a:solidFill>
          </p:spPr>
        </p:sp>
        <p:sp>
          <p:nvSpPr>
            <p:cNvPr name="TextBox 35" id="35"/>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grpSp>
        <p:nvGrpSpPr>
          <p:cNvPr name="Group 36" id="36"/>
          <p:cNvGrpSpPr/>
          <p:nvPr/>
        </p:nvGrpSpPr>
        <p:grpSpPr>
          <a:xfrm rot="0">
            <a:off x="15856642" y="7150032"/>
            <a:ext cx="1402658" cy="1830664"/>
            <a:chOff x="0" y="0"/>
            <a:chExt cx="338776" cy="442150"/>
          </a:xfrm>
        </p:grpSpPr>
        <p:sp>
          <p:nvSpPr>
            <p:cNvPr name="Freeform 37" id="37"/>
            <p:cNvSpPr/>
            <p:nvPr/>
          </p:nvSpPr>
          <p:spPr>
            <a:xfrm flipH="false" flipV="false" rot="0">
              <a:off x="0" y="0"/>
              <a:ext cx="338776" cy="442150"/>
            </a:xfrm>
            <a:custGeom>
              <a:avLst/>
              <a:gdLst/>
              <a:ahLst/>
              <a:cxnLst/>
              <a:rect r="r" b="b" t="t" l="l"/>
              <a:pathLst>
                <a:path h="442150" w="338776">
                  <a:moveTo>
                    <a:pt x="169388" y="0"/>
                  </a:moveTo>
                  <a:lnTo>
                    <a:pt x="169388" y="0"/>
                  </a:lnTo>
                  <a:cubicBezTo>
                    <a:pt x="214313" y="0"/>
                    <a:pt x="257397" y="17846"/>
                    <a:pt x="289163" y="49613"/>
                  </a:cubicBezTo>
                  <a:cubicBezTo>
                    <a:pt x="320930" y="81379"/>
                    <a:pt x="338776" y="124464"/>
                    <a:pt x="338776" y="169388"/>
                  </a:cubicBezTo>
                  <a:lnTo>
                    <a:pt x="338776" y="272762"/>
                  </a:lnTo>
                  <a:cubicBezTo>
                    <a:pt x="338776" y="366312"/>
                    <a:pt x="262938" y="442150"/>
                    <a:pt x="169388" y="442150"/>
                  </a:cubicBezTo>
                  <a:lnTo>
                    <a:pt x="169388" y="442150"/>
                  </a:lnTo>
                  <a:cubicBezTo>
                    <a:pt x="75838" y="442150"/>
                    <a:pt x="0" y="366312"/>
                    <a:pt x="0" y="272762"/>
                  </a:cubicBezTo>
                  <a:lnTo>
                    <a:pt x="0" y="169388"/>
                  </a:lnTo>
                  <a:cubicBezTo>
                    <a:pt x="0" y="75838"/>
                    <a:pt x="75838" y="0"/>
                    <a:pt x="169388" y="0"/>
                  </a:cubicBezTo>
                  <a:close/>
                </a:path>
              </a:pathLst>
            </a:custGeom>
            <a:solidFill>
              <a:srgbClr val="066CF4">
                <a:alpha val="9804"/>
              </a:srgbClr>
            </a:solidFill>
          </p:spPr>
        </p:sp>
        <p:sp>
          <p:nvSpPr>
            <p:cNvPr name="TextBox 38" id="38"/>
            <p:cNvSpPr txBox="true"/>
            <p:nvPr/>
          </p:nvSpPr>
          <p:spPr>
            <a:xfrm>
              <a:off x="0" y="-57150"/>
              <a:ext cx="338776" cy="499300"/>
            </a:xfrm>
            <a:prstGeom prst="rect">
              <a:avLst/>
            </a:prstGeom>
          </p:spPr>
          <p:txBody>
            <a:bodyPr anchor="ctr" rtlCol="false" tIns="50800" lIns="50800" bIns="50800" rIns="50800"/>
            <a:lstStyle/>
            <a:p>
              <a:pPr algn="ctr">
                <a:lnSpc>
                  <a:spcPts val="3634"/>
                </a:lnSpc>
              </a:pPr>
            </a:p>
          </p:txBody>
        </p:sp>
      </p:grpSp>
      <p:sp>
        <p:nvSpPr>
          <p:cNvPr name="TextBox 39" id="39"/>
          <p:cNvSpPr txBox="true"/>
          <p:nvPr/>
        </p:nvSpPr>
        <p:spPr>
          <a:xfrm rot="0">
            <a:off x="1204946" y="9157598"/>
            <a:ext cx="1050166"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100%</a:t>
            </a:r>
          </a:p>
        </p:txBody>
      </p:sp>
      <p:sp>
        <p:nvSpPr>
          <p:cNvPr name="TextBox 40" id="40"/>
          <p:cNvSpPr txBox="true"/>
          <p:nvPr/>
        </p:nvSpPr>
        <p:spPr>
          <a:xfrm rot="0">
            <a:off x="2936627"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90%</a:t>
            </a:r>
          </a:p>
        </p:txBody>
      </p:sp>
      <p:sp>
        <p:nvSpPr>
          <p:cNvPr name="TextBox 41" id="41"/>
          <p:cNvSpPr txBox="true"/>
          <p:nvPr/>
        </p:nvSpPr>
        <p:spPr>
          <a:xfrm rot="0">
            <a:off x="4584612"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80%</a:t>
            </a:r>
          </a:p>
        </p:txBody>
      </p:sp>
      <p:sp>
        <p:nvSpPr>
          <p:cNvPr name="TextBox 42" id="42"/>
          <p:cNvSpPr txBox="true"/>
          <p:nvPr/>
        </p:nvSpPr>
        <p:spPr>
          <a:xfrm rot="0">
            <a:off x="6232598"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70%</a:t>
            </a:r>
          </a:p>
        </p:txBody>
      </p:sp>
      <p:sp>
        <p:nvSpPr>
          <p:cNvPr name="TextBox 43" id="43"/>
          <p:cNvSpPr txBox="true"/>
          <p:nvPr/>
        </p:nvSpPr>
        <p:spPr>
          <a:xfrm rot="0">
            <a:off x="7881258"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60%</a:t>
            </a:r>
          </a:p>
        </p:txBody>
      </p:sp>
      <p:sp>
        <p:nvSpPr>
          <p:cNvPr name="TextBox 44" id="44"/>
          <p:cNvSpPr txBox="true"/>
          <p:nvPr/>
        </p:nvSpPr>
        <p:spPr>
          <a:xfrm rot="0">
            <a:off x="9528568"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50%</a:t>
            </a:r>
          </a:p>
        </p:txBody>
      </p:sp>
      <p:sp>
        <p:nvSpPr>
          <p:cNvPr name="TextBox 45" id="45"/>
          <p:cNvSpPr txBox="true"/>
          <p:nvPr/>
        </p:nvSpPr>
        <p:spPr>
          <a:xfrm rot="0">
            <a:off x="11176554"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40%</a:t>
            </a:r>
          </a:p>
        </p:txBody>
      </p:sp>
      <p:sp>
        <p:nvSpPr>
          <p:cNvPr name="TextBox 46" id="46"/>
          <p:cNvSpPr txBox="true"/>
          <p:nvPr/>
        </p:nvSpPr>
        <p:spPr>
          <a:xfrm rot="0">
            <a:off x="12825214"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30%</a:t>
            </a:r>
          </a:p>
        </p:txBody>
      </p:sp>
      <p:sp>
        <p:nvSpPr>
          <p:cNvPr name="TextBox 47" id="47"/>
          <p:cNvSpPr txBox="true"/>
          <p:nvPr/>
        </p:nvSpPr>
        <p:spPr>
          <a:xfrm rot="0">
            <a:off x="14473874"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20%</a:t>
            </a:r>
          </a:p>
        </p:txBody>
      </p:sp>
      <p:sp>
        <p:nvSpPr>
          <p:cNvPr name="TextBox 48" id="48"/>
          <p:cNvSpPr txBox="true"/>
          <p:nvPr/>
        </p:nvSpPr>
        <p:spPr>
          <a:xfrm rot="0">
            <a:off x="16220044" y="9157598"/>
            <a:ext cx="886660" cy="323215"/>
          </a:xfrm>
          <a:prstGeom prst="rect">
            <a:avLst/>
          </a:prstGeom>
        </p:spPr>
        <p:txBody>
          <a:bodyPr anchor="t" rtlCol="false" tIns="0" lIns="0" bIns="0" rIns="0">
            <a:spAutoFit/>
          </a:bodyPr>
          <a:lstStyle/>
          <a:p>
            <a:pPr algn="ctr">
              <a:lnSpc>
                <a:spcPts val="2659"/>
              </a:lnSpc>
            </a:pPr>
            <a:r>
              <a:rPr lang="en-US" sz="1899">
                <a:solidFill>
                  <a:srgbClr val="000000"/>
                </a:solidFill>
                <a:latin typeface="Canva Sans"/>
                <a:ea typeface="Canva Sans"/>
                <a:cs typeface="Canva Sans"/>
                <a:sym typeface="Canva Sans"/>
              </a:rPr>
              <a:t>10%</a:t>
            </a:r>
          </a:p>
        </p:txBody>
      </p:sp>
      <p:sp>
        <p:nvSpPr>
          <p:cNvPr name="AutoShape 49" id="49"/>
          <p:cNvSpPr/>
          <p:nvPr/>
        </p:nvSpPr>
        <p:spPr>
          <a:xfrm flipV="true">
            <a:off x="1028700" y="3917632"/>
            <a:ext cx="16230600" cy="0"/>
          </a:xfrm>
          <a:prstGeom prst="line">
            <a:avLst/>
          </a:prstGeom>
          <a:ln cap="flat" w="9525">
            <a:solidFill>
              <a:srgbClr val="000000">
                <a:alpha val="69804"/>
              </a:srgbClr>
            </a:solidFill>
            <a:prstDash val="solid"/>
            <a:headEnd type="none" len="sm" w="sm"/>
            <a:tailEnd type="none" len="sm" w="sm"/>
          </a:ln>
        </p:spPr>
      </p:sp>
    </p:spTree>
  </p:cSld>
  <p:clrMapOvr>
    <a:masterClrMapping/>
  </p:clrMapOvr>
  <p:transition spd="fast">
    <p:push dir="l"/>
  </p:transition>
</p:sld>
</file>

<file path=ppt/slides/slide7.xml><?xml version="1.0" encoding="utf-8"?>
<p:sld xmlns:p="http://schemas.openxmlformats.org/presentationml/2006/main" xmlns:a="http://schemas.openxmlformats.org/drawingml/2006/main">
  <p:cSld>
    <p:bg>
      <p:bgPr>
        <a:solidFill>
          <a:srgbClr val="E8E8E8"/>
        </a:solidFill>
      </p:bgPr>
    </p:bg>
    <p:spTree>
      <p:nvGrpSpPr>
        <p:cNvPr id="1" name=""/>
        <p:cNvGrpSpPr/>
        <p:nvPr/>
      </p:nvGrpSpPr>
      <p:grpSpPr>
        <a:xfrm>
          <a:off x="0" y="0"/>
          <a:ext cx="0" cy="0"/>
          <a:chOff x="0" y="0"/>
          <a:chExt cx="0" cy="0"/>
        </a:xfrm>
      </p:grpSpPr>
      <p:sp>
        <p:nvSpPr>
          <p:cNvPr name="TextBox 2" id="2"/>
          <p:cNvSpPr txBox="true"/>
          <p:nvPr/>
        </p:nvSpPr>
        <p:spPr>
          <a:xfrm rot="0">
            <a:off x="1028700" y="809625"/>
            <a:ext cx="13898848" cy="2110740"/>
          </a:xfrm>
          <a:prstGeom prst="rect">
            <a:avLst/>
          </a:prstGeom>
        </p:spPr>
        <p:txBody>
          <a:bodyPr anchor="t" rtlCol="false" tIns="0" lIns="0" bIns="0" rIns="0">
            <a:spAutoFit/>
          </a:bodyPr>
          <a:lstStyle/>
          <a:p>
            <a:pPr algn="l">
              <a:lnSpc>
                <a:spcPts val="15960"/>
              </a:lnSpc>
            </a:pPr>
            <a:r>
              <a:rPr lang="en-US" sz="11400" b="true">
                <a:solidFill>
                  <a:srgbClr val="000000"/>
                </a:solidFill>
                <a:latin typeface="Helvetica World Bold"/>
                <a:ea typeface="Helvetica World Bold"/>
                <a:cs typeface="Helvetica World Bold"/>
                <a:sym typeface="Helvetica World Bold"/>
              </a:rPr>
              <a:t>TYPOGRAPHY</a:t>
            </a:r>
          </a:p>
        </p:txBody>
      </p:sp>
      <p:sp>
        <p:nvSpPr>
          <p:cNvPr name="TextBox 3" id="3"/>
          <p:cNvSpPr txBox="true"/>
          <p:nvPr/>
        </p:nvSpPr>
        <p:spPr>
          <a:xfrm rot="0">
            <a:off x="1028700" y="3150072"/>
            <a:ext cx="6537076" cy="544415"/>
          </a:xfrm>
          <a:prstGeom prst="rect">
            <a:avLst/>
          </a:prstGeom>
        </p:spPr>
        <p:txBody>
          <a:bodyPr anchor="t" rtlCol="false" tIns="0" lIns="0" bIns="0" rIns="0">
            <a:spAutoFit/>
          </a:bodyPr>
          <a:lstStyle/>
          <a:p>
            <a:pPr algn="l">
              <a:lnSpc>
                <a:spcPts val="4117"/>
              </a:lnSpc>
            </a:pPr>
            <a:r>
              <a:rPr lang="en-US" sz="2941" b="true">
                <a:solidFill>
                  <a:srgbClr val="000000"/>
                </a:solidFill>
                <a:latin typeface="Helvetica World Bold"/>
                <a:ea typeface="Helvetica World Bold"/>
                <a:cs typeface="Helvetica World Bold"/>
                <a:sym typeface="Helvetica World Bold"/>
              </a:rPr>
              <a:t>Pr</a:t>
            </a:r>
            <a:r>
              <a:rPr lang="en-US" sz="2941" b="true">
                <a:solidFill>
                  <a:srgbClr val="000000"/>
                </a:solidFill>
                <a:latin typeface="Helvetica World Bold"/>
                <a:ea typeface="Helvetica World Bold"/>
                <a:cs typeface="Helvetica World Bold"/>
                <a:sym typeface="Helvetica World Bold"/>
              </a:rPr>
              <a:t>imary Typeface</a:t>
            </a:r>
          </a:p>
        </p:txBody>
      </p:sp>
      <p:grpSp>
        <p:nvGrpSpPr>
          <p:cNvPr name="Group 4" id="4"/>
          <p:cNvGrpSpPr/>
          <p:nvPr/>
        </p:nvGrpSpPr>
        <p:grpSpPr>
          <a:xfrm rot="0">
            <a:off x="0" y="3980236"/>
            <a:ext cx="18288000" cy="3309662"/>
            <a:chOff x="0" y="0"/>
            <a:chExt cx="4416996" cy="799364"/>
          </a:xfrm>
        </p:grpSpPr>
        <p:sp>
          <p:nvSpPr>
            <p:cNvPr name="Freeform 5" id="5"/>
            <p:cNvSpPr/>
            <p:nvPr/>
          </p:nvSpPr>
          <p:spPr>
            <a:xfrm flipH="false" flipV="false" rot="0">
              <a:off x="0" y="0"/>
              <a:ext cx="4416996" cy="799364"/>
            </a:xfrm>
            <a:custGeom>
              <a:avLst/>
              <a:gdLst/>
              <a:ahLst/>
              <a:cxnLst/>
              <a:rect r="r" b="b" t="t" l="l"/>
              <a:pathLst>
                <a:path h="799364" w="4416996">
                  <a:moveTo>
                    <a:pt x="0" y="0"/>
                  </a:moveTo>
                  <a:lnTo>
                    <a:pt x="4416996" y="0"/>
                  </a:lnTo>
                  <a:lnTo>
                    <a:pt x="4416996" y="799364"/>
                  </a:lnTo>
                  <a:lnTo>
                    <a:pt x="0" y="799364"/>
                  </a:lnTo>
                  <a:close/>
                </a:path>
              </a:pathLst>
            </a:custGeom>
            <a:solidFill>
              <a:srgbClr val="066CF4"/>
            </a:solidFill>
          </p:spPr>
        </p:sp>
        <p:sp>
          <p:nvSpPr>
            <p:cNvPr name="TextBox 6" id="6"/>
            <p:cNvSpPr txBox="true"/>
            <p:nvPr/>
          </p:nvSpPr>
          <p:spPr>
            <a:xfrm>
              <a:off x="0" y="-57150"/>
              <a:ext cx="4416996" cy="856514"/>
            </a:xfrm>
            <a:prstGeom prst="rect">
              <a:avLst/>
            </a:prstGeom>
          </p:spPr>
          <p:txBody>
            <a:bodyPr anchor="ctr" rtlCol="false" tIns="50800" lIns="50800" bIns="50800" rIns="50800"/>
            <a:lstStyle/>
            <a:p>
              <a:pPr algn="ctr">
                <a:lnSpc>
                  <a:spcPts val="3634"/>
                </a:lnSpc>
              </a:pPr>
            </a:p>
          </p:txBody>
        </p:sp>
      </p:grpSp>
      <p:sp>
        <p:nvSpPr>
          <p:cNvPr name="TextBox 7" id="7"/>
          <p:cNvSpPr txBox="true"/>
          <p:nvPr/>
        </p:nvSpPr>
        <p:spPr>
          <a:xfrm rot="0">
            <a:off x="2150933" y="4175807"/>
            <a:ext cx="6305824" cy="435139"/>
          </a:xfrm>
          <a:prstGeom prst="rect">
            <a:avLst/>
          </a:prstGeom>
        </p:spPr>
        <p:txBody>
          <a:bodyPr anchor="t" rtlCol="false" tIns="0" lIns="0" bIns="0" rIns="0">
            <a:spAutoFit/>
          </a:bodyPr>
          <a:lstStyle/>
          <a:p>
            <a:pPr algn="just">
              <a:lnSpc>
                <a:spcPts val="3315"/>
              </a:lnSpc>
            </a:pPr>
            <a:r>
              <a:rPr lang="en-US" sz="2368" b="true">
                <a:solidFill>
                  <a:srgbClr val="FFFFFF"/>
                </a:solidFill>
                <a:latin typeface="Helvetica World Bold"/>
                <a:ea typeface="Helvetica World Bold"/>
                <a:cs typeface="Helvetica World Bold"/>
                <a:sym typeface="Helvetica World Bold"/>
              </a:rPr>
              <a:t>Helvetica World</a:t>
            </a:r>
          </a:p>
        </p:txBody>
      </p:sp>
      <p:sp>
        <p:nvSpPr>
          <p:cNvPr name="TextBox 8" id="8"/>
          <p:cNvSpPr txBox="true"/>
          <p:nvPr/>
        </p:nvSpPr>
        <p:spPr>
          <a:xfrm rot="0">
            <a:off x="2150933" y="4797730"/>
            <a:ext cx="6169276" cy="2211181"/>
          </a:xfrm>
          <a:prstGeom prst="rect">
            <a:avLst/>
          </a:prstGeom>
        </p:spPr>
        <p:txBody>
          <a:bodyPr anchor="t" rtlCol="false" tIns="0" lIns="0" bIns="0" rIns="0">
            <a:spAutoFit/>
          </a:bodyPr>
          <a:lstStyle/>
          <a:p>
            <a:pPr algn="just">
              <a:lnSpc>
                <a:spcPts val="3598"/>
              </a:lnSpc>
            </a:pPr>
            <a:r>
              <a:rPr lang="en-US" sz="2570" spc="601">
                <a:solidFill>
                  <a:srgbClr val="FFFFFF"/>
                </a:solidFill>
                <a:latin typeface="Helvetica World"/>
                <a:ea typeface="Helvetica World"/>
                <a:cs typeface="Helvetica World"/>
                <a:sym typeface="Helvetica World"/>
              </a:rPr>
              <a:t>A B C D E F G H I J K L M N O P Q R S T U V W X Y Z </a:t>
            </a:r>
          </a:p>
          <a:p>
            <a:pPr algn="just">
              <a:lnSpc>
                <a:spcPts val="3598"/>
              </a:lnSpc>
            </a:pPr>
            <a:r>
              <a:rPr lang="en-US" sz="2570" spc="601">
                <a:solidFill>
                  <a:srgbClr val="FFFFFF"/>
                </a:solidFill>
                <a:latin typeface="Helvetica World"/>
                <a:ea typeface="Helvetica World"/>
                <a:cs typeface="Helvetica World"/>
                <a:sym typeface="Helvetica World"/>
              </a:rPr>
              <a:t>a b c d e f g h i j k l m n o p q r s t u v w x y z </a:t>
            </a:r>
          </a:p>
          <a:p>
            <a:pPr algn="just">
              <a:lnSpc>
                <a:spcPts val="3598"/>
              </a:lnSpc>
            </a:pPr>
            <a:r>
              <a:rPr lang="en-US" sz="2570" spc="601">
                <a:solidFill>
                  <a:srgbClr val="FFFFFF"/>
                </a:solidFill>
                <a:latin typeface="Helvetica World"/>
                <a:ea typeface="Helvetica World"/>
                <a:cs typeface="Helvetica World"/>
                <a:sym typeface="Helvetica World"/>
              </a:rPr>
              <a:t>1234567890 !@#$%^&amp;*()_+</a:t>
            </a:r>
          </a:p>
        </p:txBody>
      </p:sp>
      <p:sp>
        <p:nvSpPr>
          <p:cNvPr name="TextBox 9" id="9"/>
          <p:cNvSpPr txBox="true"/>
          <p:nvPr/>
        </p:nvSpPr>
        <p:spPr>
          <a:xfrm rot="0">
            <a:off x="9967912" y="4162318"/>
            <a:ext cx="6305824" cy="403050"/>
          </a:xfrm>
          <a:prstGeom prst="rect">
            <a:avLst/>
          </a:prstGeom>
        </p:spPr>
        <p:txBody>
          <a:bodyPr anchor="t" rtlCol="false" tIns="0" lIns="0" bIns="0" rIns="0">
            <a:spAutoFit/>
          </a:bodyPr>
          <a:lstStyle/>
          <a:p>
            <a:pPr algn="just">
              <a:lnSpc>
                <a:spcPts val="3315"/>
              </a:lnSpc>
            </a:pPr>
            <a:r>
              <a:rPr lang="en-US" sz="2368" b="true">
                <a:solidFill>
                  <a:srgbClr val="FFFFFF"/>
                </a:solidFill>
                <a:latin typeface="Canva Sans Bold"/>
                <a:ea typeface="Canva Sans Bold"/>
                <a:cs typeface="Canva Sans Bold"/>
                <a:sym typeface="Canva Sans Bold"/>
              </a:rPr>
              <a:t>Canva Sans</a:t>
            </a:r>
          </a:p>
        </p:txBody>
      </p:sp>
      <p:sp>
        <p:nvSpPr>
          <p:cNvPr name="TextBox 10" id="10"/>
          <p:cNvSpPr txBox="true"/>
          <p:nvPr/>
        </p:nvSpPr>
        <p:spPr>
          <a:xfrm rot="0">
            <a:off x="9967912" y="4774716"/>
            <a:ext cx="6843898" cy="2220706"/>
          </a:xfrm>
          <a:prstGeom prst="rect">
            <a:avLst/>
          </a:prstGeom>
        </p:spPr>
        <p:txBody>
          <a:bodyPr anchor="t" rtlCol="false" tIns="0" lIns="0" bIns="0" rIns="0">
            <a:spAutoFit/>
          </a:bodyPr>
          <a:lstStyle/>
          <a:p>
            <a:pPr algn="just">
              <a:lnSpc>
                <a:spcPts val="3598"/>
              </a:lnSpc>
            </a:pPr>
            <a:r>
              <a:rPr lang="en-US" sz="2570" spc="601">
                <a:solidFill>
                  <a:srgbClr val="FFFFFF"/>
                </a:solidFill>
                <a:latin typeface="Canva Sans"/>
                <a:ea typeface="Canva Sans"/>
                <a:cs typeface="Canva Sans"/>
                <a:sym typeface="Canva Sans"/>
              </a:rPr>
              <a:t>A B C D E F G H I J K L M N O P Q R S T U V W X Y Z </a:t>
            </a:r>
          </a:p>
          <a:p>
            <a:pPr algn="just">
              <a:lnSpc>
                <a:spcPts val="3598"/>
              </a:lnSpc>
            </a:pPr>
            <a:r>
              <a:rPr lang="en-US" sz="2570" spc="601">
                <a:solidFill>
                  <a:srgbClr val="FFFFFF"/>
                </a:solidFill>
                <a:latin typeface="Canva Sans"/>
                <a:ea typeface="Canva Sans"/>
                <a:cs typeface="Canva Sans"/>
                <a:sym typeface="Canva Sans"/>
              </a:rPr>
              <a:t>a b c d e f g h i j k l m n o p q r s t u v w x y z </a:t>
            </a:r>
          </a:p>
          <a:p>
            <a:pPr algn="just">
              <a:lnSpc>
                <a:spcPts val="3598"/>
              </a:lnSpc>
            </a:pPr>
            <a:r>
              <a:rPr lang="en-US" sz="2570" spc="601">
                <a:solidFill>
                  <a:srgbClr val="FFFFFF"/>
                </a:solidFill>
                <a:latin typeface="Canva Sans"/>
                <a:ea typeface="Canva Sans"/>
                <a:cs typeface="Canva Sans"/>
                <a:sym typeface="Canva Sans"/>
              </a:rPr>
              <a:t>1234567890 !@#$%^&amp;*()_+</a:t>
            </a:r>
          </a:p>
        </p:txBody>
      </p:sp>
      <p:sp>
        <p:nvSpPr>
          <p:cNvPr name="TextBox 11" id="11"/>
          <p:cNvSpPr txBox="true"/>
          <p:nvPr/>
        </p:nvSpPr>
        <p:spPr>
          <a:xfrm rot="0">
            <a:off x="1028700" y="7664154"/>
            <a:ext cx="6537076" cy="544415"/>
          </a:xfrm>
          <a:prstGeom prst="rect">
            <a:avLst/>
          </a:prstGeom>
        </p:spPr>
        <p:txBody>
          <a:bodyPr anchor="t" rtlCol="false" tIns="0" lIns="0" bIns="0" rIns="0">
            <a:spAutoFit/>
          </a:bodyPr>
          <a:lstStyle/>
          <a:p>
            <a:pPr algn="l">
              <a:lnSpc>
                <a:spcPts val="4117"/>
              </a:lnSpc>
            </a:pPr>
            <a:r>
              <a:rPr lang="en-US" sz="2941" b="true">
                <a:solidFill>
                  <a:srgbClr val="000000"/>
                </a:solidFill>
                <a:latin typeface="Helvetica World Bold"/>
                <a:ea typeface="Helvetica World Bold"/>
                <a:cs typeface="Helvetica World Bold"/>
                <a:sym typeface="Helvetica World Bold"/>
              </a:rPr>
              <a:t>Typogr</a:t>
            </a:r>
            <a:r>
              <a:rPr lang="en-US" sz="2941" b="true">
                <a:solidFill>
                  <a:srgbClr val="000000"/>
                </a:solidFill>
                <a:latin typeface="Helvetica World Bold"/>
                <a:ea typeface="Helvetica World Bold"/>
                <a:cs typeface="Helvetica World Bold"/>
                <a:sym typeface="Helvetica World Bold"/>
              </a:rPr>
              <a:t>aphy Style</a:t>
            </a:r>
          </a:p>
        </p:txBody>
      </p:sp>
      <p:sp>
        <p:nvSpPr>
          <p:cNvPr name="TextBox 12" id="12"/>
          <p:cNvSpPr txBox="true"/>
          <p:nvPr/>
        </p:nvSpPr>
        <p:spPr>
          <a:xfrm rot="0">
            <a:off x="1028700" y="8445179"/>
            <a:ext cx="16230600" cy="656590"/>
          </a:xfrm>
          <a:prstGeom prst="rect">
            <a:avLst/>
          </a:prstGeom>
        </p:spPr>
        <p:txBody>
          <a:bodyPr anchor="t" rtlCol="false" tIns="0" lIns="0" bIns="0" rIns="0">
            <a:spAutoFit/>
          </a:bodyPr>
          <a:lstStyle/>
          <a:p>
            <a:pPr algn="just">
              <a:lnSpc>
                <a:spcPts val="2659"/>
              </a:lnSpc>
            </a:pPr>
            <a:r>
              <a:rPr lang="en-US" sz="1899">
                <a:solidFill>
                  <a:srgbClr val="000000"/>
                </a:solidFill>
                <a:latin typeface="Canva Sans"/>
                <a:ea typeface="Canva Sans"/>
                <a:cs typeface="Canva Sans"/>
                <a:sym typeface="Canva Sans"/>
              </a:rPr>
              <a:t>Lorem ipsum dolor sit amet, consectetur adipiscing elit, sed do eiusmod tempor incididunt ut labore et dolore magna aliqua.Lorem</a:t>
            </a:r>
            <a:r>
              <a:rPr lang="en-US" sz="1899">
                <a:solidFill>
                  <a:srgbClr val="000000"/>
                </a:solidFill>
                <a:latin typeface="Canva Sans"/>
                <a:ea typeface="Canva Sans"/>
                <a:cs typeface="Canva Sans"/>
                <a:sym typeface="Canva Sans"/>
              </a:rPr>
              <a:t> ipsum dolor sit amet, consectetur adipiscing elit, sed do eiusmod tempor incididunt ut labore et dolore magna aliqua.</a:t>
            </a:r>
          </a:p>
        </p:txBody>
      </p:sp>
      <p:sp>
        <p:nvSpPr>
          <p:cNvPr name="AutoShape 13" id="13"/>
          <p:cNvSpPr/>
          <p:nvPr/>
        </p:nvSpPr>
        <p:spPr>
          <a:xfrm flipV="true">
            <a:off x="1031081" y="2915602"/>
            <a:ext cx="16230600" cy="0"/>
          </a:xfrm>
          <a:prstGeom prst="line">
            <a:avLst/>
          </a:prstGeom>
          <a:ln cap="flat" w="9525">
            <a:solidFill>
              <a:srgbClr val="000000">
                <a:alpha val="69804"/>
              </a:srgbClr>
            </a:solidFill>
            <a:prstDash val="solid"/>
            <a:headEnd type="none" len="sm" w="sm"/>
            <a:tailEnd type="none" len="sm" w="sm"/>
          </a:ln>
        </p:spPr>
      </p:sp>
      <p:sp>
        <p:nvSpPr>
          <p:cNvPr name="AutoShape 14" id="14"/>
          <p:cNvSpPr/>
          <p:nvPr/>
        </p:nvSpPr>
        <p:spPr>
          <a:xfrm>
            <a:off x="9144000" y="4223432"/>
            <a:ext cx="0" cy="2483284"/>
          </a:xfrm>
          <a:prstGeom prst="line">
            <a:avLst/>
          </a:prstGeom>
          <a:ln cap="flat" w="9525">
            <a:solidFill>
              <a:srgbClr val="FFFFFF">
                <a:alpha val="69804"/>
              </a:srgbClr>
            </a:solidFill>
            <a:prstDash val="solid"/>
            <a:headEnd type="none" len="sm" w="sm"/>
            <a:tailEnd type="none" len="sm" w="sm"/>
          </a:ln>
        </p:spPr>
      </p:sp>
      <p:sp>
        <p:nvSpPr>
          <p:cNvPr name="AutoShape 15" id="15"/>
          <p:cNvSpPr/>
          <p:nvPr/>
        </p:nvSpPr>
        <p:spPr>
          <a:xfrm flipV="true">
            <a:off x="1031081" y="9535156"/>
            <a:ext cx="16230600" cy="0"/>
          </a:xfrm>
          <a:prstGeom prst="line">
            <a:avLst/>
          </a:prstGeom>
          <a:ln cap="flat" w="9525">
            <a:solidFill>
              <a:srgbClr val="000000">
                <a:alpha val="69804"/>
              </a:srgbClr>
            </a:solidFill>
            <a:prstDash val="solid"/>
            <a:headEnd type="none" len="sm" w="sm"/>
            <a:tailEnd type="none" len="sm" w="sm"/>
          </a:ln>
        </p:spPr>
      </p:sp>
    </p:spTree>
  </p:cSld>
  <p:clrMapOvr>
    <a:masterClrMapping/>
  </p:clrMapOvr>
  <p:transition spd="fast">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sp>
        <p:nvSpPr>
          <p:cNvPr name="Freeform 2" id="2"/>
          <p:cNvSpPr/>
          <p:nvPr/>
        </p:nvSpPr>
        <p:spPr>
          <a:xfrm flipH="false" flipV="false" rot="0">
            <a:off x="11951464" y="-63336"/>
            <a:ext cx="6336536" cy="9321636"/>
          </a:xfrm>
          <a:custGeom>
            <a:avLst/>
            <a:gdLst/>
            <a:ahLst/>
            <a:cxnLst/>
            <a:rect r="r" b="b" t="t" l="l"/>
            <a:pathLst>
              <a:path h="9321636" w="6336536">
                <a:moveTo>
                  <a:pt x="0" y="0"/>
                </a:moveTo>
                <a:lnTo>
                  <a:pt x="6336536" y="0"/>
                </a:lnTo>
                <a:lnTo>
                  <a:pt x="6336536" y="9321636"/>
                </a:lnTo>
                <a:lnTo>
                  <a:pt x="0" y="9321636"/>
                </a:lnTo>
                <a:lnTo>
                  <a:pt x="0" y="0"/>
                </a:lnTo>
                <a:close/>
              </a:path>
            </a:pathLst>
          </a:custGeom>
          <a:blipFill>
            <a:blip r:embed="rId2"/>
            <a:stretch>
              <a:fillRect l="-2597" t="-7128" r="-2597" b="0"/>
            </a:stretch>
          </a:blipFill>
        </p:spPr>
      </p:sp>
      <p:sp>
        <p:nvSpPr>
          <p:cNvPr name="Freeform 3" id="3"/>
          <p:cNvSpPr/>
          <p:nvPr/>
        </p:nvSpPr>
        <p:spPr>
          <a:xfrm flipH="false" flipV="false" rot="0">
            <a:off x="0" y="5461795"/>
            <a:ext cx="6293356" cy="3604286"/>
          </a:xfrm>
          <a:custGeom>
            <a:avLst/>
            <a:gdLst/>
            <a:ahLst/>
            <a:cxnLst/>
            <a:rect r="r" b="b" t="t" l="l"/>
            <a:pathLst>
              <a:path h="3604286" w="6293356">
                <a:moveTo>
                  <a:pt x="0" y="0"/>
                </a:moveTo>
                <a:lnTo>
                  <a:pt x="6293356" y="0"/>
                </a:lnTo>
                <a:lnTo>
                  <a:pt x="6293356" y="3604286"/>
                </a:lnTo>
                <a:lnTo>
                  <a:pt x="0" y="3604286"/>
                </a:lnTo>
                <a:lnTo>
                  <a:pt x="0" y="0"/>
                </a:lnTo>
                <a:close/>
              </a:path>
            </a:pathLst>
          </a:custGeom>
          <a:blipFill>
            <a:blip r:embed="rId3"/>
            <a:stretch>
              <a:fillRect l="0" t="-8166" r="0" b="-8166"/>
            </a:stretch>
          </a:blipFill>
        </p:spPr>
      </p:sp>
      <p:sp>
        <p:nvSpPr>
          <p:cNvPr name="TextBox 4" id="4"/>
          <p:cNvSpPr txBox="true"/>
          <p:nvPr/>
        </p:nvSpPr>
        <p:spPr>
          <a:xfrm rot="0">
            <a:off x="1028700" y="809625"/>
            <a:ext cx="10922764" cy="2110740"/>
          </a:xfrm>
          <a:prstGeom prst="rect">
            <a:avLst/>
          </a:prstGeom>
        </p:spPr>
        <p:txBody>
          <a:bodyPr anchor="t" rtlCol="false" tIns="0" lIns="0" bIns="0" rIns="0">
            <a:spAutoFit/>
          </a:bodyPr>
          <a:lstStyle/>
          <a:p>
            <a:pPr algn="l">
              <a:lnSpc>
                <a:spcPts val="15960"/>
              </a:lnSpc>
            </a:pPr>
            <a:r>
              <a:rPr lang="en-US" sz="11400" b="true">
                <a:solidFill>
                  <a:srgbClr val="000000"/>
                </a:solidFill>
                <a:latin typeface="Helvetica World Bold"/>
                <a:ea typeface="Helvetica World Bold"/>
                <a:cs typeface="Helvetica World Bold"/>
                <a:sym typeface="Helvetica World Bold"/>
              </a:rPr>
              <a:t>VISUAL STYLE</a:t>
            </a:r>
          </a:p>
        </p:txBody>
      </p:sp>
      <p:sp>
        <p:nvSpPr>
          <p:cNvPr name="TextBox 5" id="5"/>
          <p:cNvSpPr txBox="true"/>
          <p:nvPr/>
        </p:nvSpPr>
        <p:spPr>
          <a:xfrm rot="0">
            <a:off x="1280861" y="3243573"/>
            <a:ext cx="6290470" cy="702530"/>
          </a:xfrm>
          <a:prstGeom prst="rect">
            <a:avLst/>
          </a:prstGeom>
        </p:spPr>
        <p:txBody>
          <a:bodyPr anchor="t" rtlCol="false" tIns="0" lIns="0" bIns="0" rIns="0">
            <a:spAutoFit/>
          </a:bodyPr>
          <a:lstStyle/>
          <a:p>
            <a:pPr algn="l">
              <a:lnSpc>
                <a:spcPts val="5377"/>
              </a:lnSpc>
            </a:pPr>
            <a:r>
              <a:rPr lang="en-US" sz="3841" b="true">
                <a:solidFill>
                  <a:srgbClr val="000000"/>
                </a:solidFill>
                <a:latin typeface="Helvetica World Bold"/>
                <a:ea typeface="Helvetica World Bold"/>
                <a:cs typeface="Helvetica World Bold"/>
                <a:sym typeface="Helvetica World Bold"/>
              </a:rPr>
              <a:t>Photography &amp; Graphics</a:t>
            </a:r>
          </a:p>
        </p:txBody>
      </p:sp>
      <p:sp>
        <p:nvSpPr>
          <p:cNvPr name="TextBox 6" id="6"/>
          <p:cNvSpPr txBox="true"/>
          <p:nvPr/>
        </p:nvSpPr>
        <p:spPr>
          <a:xfrm rot="0">
            <a:off x="1280861" y="3945298"/>
            <a:ext cx="5254439" cy="1044575"/>
          </a:xfrm>
          <a:prstGeom prst="rect">
            <a:avLst/>
          </a:prstGeom>
        </p:spPr>
        <p:txBody>
          <a:bodyPr anchor="t" rtlCol="false" tIns="0" lIns="0" bIns="0" rIns="0">
            <a:spAutoFit/>
          </a:bodyPr>
          <a:lstStyle/>
          <a:p>
            <a:pPr algn="just">
              <a:lnSpc>
                <a:spcPts val="2799"/>
              </a:lnSpc>
            </a:pPr>
            <a:r>
              <a:rPr lang="en-US" sz="1999">
                <a:solidFill>
                  <a:srgbClr val="000000"/>
                </a:solidFill>
                <a:latin typeface="Canva Sans"/>
                <a:ea typeface="Canva Sans"/>
                <a:cs typeface="Canva Sans"/>
                <a:sym typeface="Canva Sans"/>
              </a:rPr>
              <a:t>U</a:t>
            </a:r>
            <a:r>
              <a:rPr lang="en-US" sz="1999">
                <a:solidFill>
                  <a:srgbClr val="000000"/>
                </a:solidFill>
                <a:latin typeface="Canva Sans"/>
                <a:ea typeface="Canva Sans"/>
                <a:cs typeface="Canva Sans"/>
                <a:sym typeface="Canva Sans"/>
              </a:rPr>
              <a:t>se bright, authentic,</a:t>
            </a:r>
            <a:r>
              <a:rPr lang="en-US" sz="1999">
                <a:solidFill>
                  <a:srgbClr val="000000"/>
                </a:solidFill>
                <a:latin typeface="Canva Sans"/>
                <a:ea typeface="Canva Sans"/>
                <a:cs typeface="Canva Sans"/>
                <a:sym typeface="Canva Sans"/>
              </a:rPr>
              <a:t> human-centered imagery. Avoid overly filtered or artificial visuals.</a:t>
            </a:r>
          </a:p>
        </p:txBody>
      </p:sp>
      <p:sp>
        <p:nvSpPr>
          <p:cNvPr name="TextBox 7" id="7"/>
          <p:cNvSpPr txBox="true"/>
          <p:nvPr/>
        </p:nvSpPr>
        <p:spPr>
          <a:xfrm rot="0">
            <a:off x="5257325" y="8024631"/>
            <a:ext cx="6290470" cy="702530"/>
          </a:xfrm>
          <a:prstGeom prst="rect">
            <a:avLst/>
          </a:prstGeom>
        </p:spPr>
        <p:txBody>
          <a:bodyPr anchor="t" rtlCol="false" tIns="0" lIns="0" bIns="0" rIns="0">
            <a:spAutoFit/>
          </a:bodyPr>
          <a:lstStyle/>
          <a:p>
            <a:pPr algn="r">
              <a:lnSpc>
                <a:spcPts val="5377"/>
              </a:lnSpc>
            </a:pPr>
            <a:r>
              <a:rPr lang="en-US" sz="3841" b="true">
                <a:solidFill>
                  <a:srgbClr val="000000"/>
                </a:solidFill>
                <a:latin typeface="Helvetica World Bold"/>
                <a:ea typeface="Helvetica World Bold"/>
                <a:cs typeface="Helvetica World Bold"/>
                <a:sym typeface="Helvetica World Bold"/>
              </a:rPr>
              <a:t>Tone &amp; Mood</a:t>
            </a:r>
          </a:p>
        </p:txBody>
      </p:sp>
      <p:sp>
        <p:nvSpPr>
          <p:cNvPr name="TextBox 8" id="8"/>
          <p:cNvSpPr txBox="true"/>
          <p:nvPr/>
        </p:nvSpPr>
        <p:spPr>
          <a:xfrm rot="0">
            <a:off x="6293356" y="8726355"/>
            <a:ext cx="5254439" cy="339725"/>
          </a:xfrm>
          <a:prstGeom prst="rect">
            <a:avLst/>
          </a:prstGeom>
        </p:spPr>
        <p:txBody>
          <a:bodyPr anchor="t" rtlCol="false" tIns="0" lIns="0" bIns="0" rIns="0">
            <a:spAutoFit/>
          </a:bodyPr>
          <a:lstStyle/>
          <a:p>
            <a:pPr algn="r">
              <a:lnSpc>
                <a:spcPts val="2799"/>
              </a:lnSpc>
            </a:pPr>
            <a:r>
              <a:rPr lang="en-US" sz="1999">
                <a:solidFill>
                  <a:srgbClr val="000000"/>
                </a:solidFill>
                <a:latin typeface="Canva Sans"/>
                <a:ea typeface="Canva Sans"/>
                <a:cs typeface="Canva Sans"/>
                <a:sym typeface="Canva Sans"/>
              </a:rPr>
              <a:t>App</a:t>
            </a:r>
            <a:r>
              <a:rPr lang="en-US" sz="1999">
                <a:solidFill>
                  <a:srgbClr val="000000"/>
                </a:solidFill>
                <a:latin typeface="Canva Sans"/>
                <a:ea typeface="Canva Sans"/>
                <a:cs typeface="Canva Sans"/>
                <a:sym typeface="Canva Sans"/>
              </a:rPr>
              <a:t>roac</a:t>
            </a:r>
            <a:r>
              <a:rPr lang="en-US" sz="1999">
                <a:solidFill>
                  <a:srgbClr val="000000"/>
                </a:solidFill>
                <a:latin typeface="Canva Sans"/>
                <a:ea typeface="Canva Sans"/>
                <a:cs typeface="Canva Sans"/>
                <a:sym typeface="Canva Sans"/>
              </a:rPr>
              <a:t>hable – Professional – Uplifting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sp>
        <p:nvSpPr>
          <p:cNvPr name="Freeform 2" id="2"/>
          <p:cNvSpPr/>
          <p:nvPr/>
        </p:nvSpPr>
        <p:spPr>
          <a:xfrm flipH="false" flipV="false" rot="0">
            <a:off x="8813108" y="0"/>
            <a:ext cx="9474892" cy="10287000"/>
          </a:xfrm>
          <a:custGeom>
            <a:avLst/>
            <a:gdLst/>
            <a:ahLst/>
            <a:cxnLst/>
            <a:rect r="r" b="b" t="t" l="l"/>
            <a:pathLst>
              <a:path h="10287000" w="9474892">
                <a:moveTo>
                  <a:pt x="0" y="0"/>
                </a:moveTo>
                <a:lnTo>
                  <a:pt x="9474892" y="0"/>
                </a:lnTo>
                <a:lnTo>
                  <a:pt x="9474892" y="10287000"/>
                </a:lnTo>
                <a:lnTo>
                  <a:pt x="0" y="10287000"/>
                </a:lnTo>
                <a:lnTo>
                  <a:pt x="0" y="0"/>
                </a:lnTo>
                <a:close/>
              </a:path>
            </a:pathLst>
          </a:custGeom>
          <a:blipFill>
            <a:blip r:embed="rId2"/>
            <a:stretch>
              <a:fillRect l="-31380" t="0" r="-14597" b="0"/>
            </a:stretch>
          </a:blipFill>
        </p:spPr>
      </p:sp>
      <p:grpSp>
        <p:nvGrpSpPr>
          <p:cNvPr name="Group 3" id="3"/>
          <p:cNvGrpSpPr/>
          <p:nvPr/>
        </p:nvGrpSpPr>
        <p:grpSpPr>
          <a:xfrm rot="-3442243">
            <a:off x="12186973" y="3814580"/>
            <a:ext cx="1827657" cy="3086100"/>
            <a:chOff x="0" y="0"/>
            <a:chExt cx="481358" cy="812800"/>
          </a:xfrm>
        </p:grpSpPr>
        <p:sp>
          <p:nvSpPr>
            <p:cNvPr name="Freeform 4" id="4"/>
            <p:cNvSpPr/>
            <p:nvPr/>
          </p:nvSpPr>
          <p:spPr>
            <a:xfrm flipH="false" flipV="false" rot="0">
              <a:off x="0" y="0"/>
              <a:ext cx="481358" cy="812800"/>
            </a:xfrm>
            <a:custGeom>
              <a:avLst/>
              <a:gdLst/>
              <a:ahLst/>
              <a:cxnLst/>
              <a:rect r="r" b="b" t="t" l="l"/>
              <a:pathLst>
                <a:path h="812800" w="481358">
                  <a:moveTo>
                    <a:pt x="0" y="0"/>
                  </a:moveTo>
                  <a:lnTo>
                    <a:pt x="481358" y="0"/>
                  </a:lnTo>
                  <a:lnTo>
                    <a:pt x="481358" y="812800"/>
                  </a:lnTo>
                  <a:lnTo>
                    <a:pt x="0" y="812800"/>
                  </a:lnTo>
                  <a:close/>
                </a:path>
              </a:pathLst>
            </a:custGeom>
            <a:solidFill>
              <a:srgbClr val="257AF7"/>
            </a:solidFill>
          </p:spPr>
        </p:sp>
        <p:sp>
          <p:nvSpPr>
            <p:cNvPr name="TextBox 5" id="5"/>
            <p:cNvSpPr txBox="true"/>
            <p:nvPr/>
          </p:nvSpPr>
          <p:spPr>
            <a:xfrm>
              <a:off x="0" y="-57150"/>
              <a:ext cx="481358" cy="869950"/>
            </a:xfrm>
            <a:prstGeom prst="rect">
              <a:avLst/>
            </a:prstGeom>
          </p:spPr>
          <p:txBody>
            <a:bodyPr anchor="ctr" rtlCol="false" tIns="50800" lIns="50800" bIns="50800" rIns="50800"/>
            <a:lstStyle/>
            <a:p>
              <a:pPr algn="ctr">
                <a:lnSpc>
                  <a:spcPts val="3634"/>
                </a:lnSpc>
              </a:pPr>
            </a:p>
          </p:txBody>
        </p:sp>
      </p:grpSp>
      <p:sp>
        <p:nvSpPr>
          <p:cNvPr name="TextBox 6" id="6"/>
          <p:cNvSpPr txBox="true"/>
          <p:nvPr/>
        </p:nvSpPr>
        <p:spPr>
          <a:xfrm rot="0">
            <a:off x="1073578" y="5466183"/>
            <a:ext cx="10798155" cy="2765298"/>
          </a:xfrm>
          <a:prstGeom prst="rect">
            <a:avLst/>
          </a:prstGeom>
        </p:spPr>
        <p:txBody>
          <a:bodyPr anchor="t" rtlCol="false" tIns="0" lIns="0" bIns="0" rIns="0">
            <a:spAutoFit/>
          </a:bodyPr>
          <a:lstStyle/>
          <a:p>
            <a:pPr algn="l">
              <a:lnSpc>
                <a:spcPts val="9006"/>
              </a:lnSpc>
            </a:pPr>
            <a:r>
              <a:rPr lang="en-US" sz="11400" b="true">
                <a:solidFill>
                  <a:srgbClr val="000000"/>
                </a:solidFill>
                <a:latin typeface="Helvetica World Bold"/>
                <a:ea typeface="Helvetica World Bold"/>
                <a:cs typeface="Helvetica World Bold"/>
                <a:sym typeface="Helvetica World Bold"/>
              </a:rPr>
              <a:t>BRAND APPLICATIONS</a:t>
            </a:r>
          </a:p>
        </p:txBody>
      </p:sp>
      <p:sp>
        <p:nvSpPr>
          <p:cNvPr name="TextBox 7" id="7"/>
          <p:cNvSpPr txBox="true"/>
          <p:nvPr/>
        </p:nvSpPr>
        <p:spPr>
          <a:xfrm rot="0">
            <a:off x="1085863" y="8164806"/>
            <a:ext cx="6290470" cy="702530"/>
          </a:xfrm>
          <a:prstGeom prst="rect">
            <a:avLst/>
          </a:prstGeom>
        </p:spPr>
        <p:txBody>
          <a:bodyPr anchor="t" rtlCol="false" tIns="0" lIns="0" bIns="0" rIns="0">
            <a:spAutoFit/>
          </a:bodyPr>
          <a:lstStyle/>
          <a:p>
            <a:pPr algn="l">
              <a:lnSpc>
                <a:spcPts val="5377"/>
              </a:lnSpc>
            </a:pPr>
            <a:r>
              <a:rPr lang="en-US" sz="3841" b="true">
                <a:solidFill>
                  <a:srgbClr val="000000"/>
                </a:solidFill>
                <a:latin typeface="Helvetica World Bold"/>
                <a:ea typeface="Helvetica World Bold"/>
                <a:cs typeface="Helvetica World Bold"/>
                <a:sym typeface="Helvetica World Bold"/>
              </a:rPr>
              <a:t>Mockup</a:t>
            </a:r>
            <a:r>
              <a:rPr lang="en-US" sz="3841" b="true">
                <a:solidFill>
                  <a:srgbClr val="000000"/>
                </a:solidFill>
                <a:latin typeface="Helvetica World Bold"/>
                <a:ea typeface="Helvetica World Bold"/>
                <a:cs typeface="Helvetica World Bold"/>
                <a:sym typeface="Helvetica World Bold"/>
              </a:rPr>
              <a:t>s &amp; Samples</a:t>
            </a:r>
          </a:p>
        </p:txBody>
      </p:sp>
      <p:sp>
        <p:nvSpPr>
          <p:cNvPr name="TextBox 8" id="8"/>
          <p:cNvSpPr txBox="true"/>
          <p:nvPr/>
        </p:nvSpPr>
        <p:spPr>
          <a:xfrm rot="0">
            <a:off x="1085863" y="8890708"/>
            <a:ext cx="5545960" cy="692150"/>
          </a:xfrm>
          <a:prstGeom prst="rect">
            <a:avLst/>
          </a:prstGeom>
        </p:spPr>
        <p:txBody>
          <a:bodyPr anchor="t" rtlCol="false" tIns="0" lIns="0" bIns="0" rIns="0">
            <a:spAutoFit/>
          </a:bodyPr>
          <a:lstStyle/>
          <a:p>
            <a:pPr algn="l">
              <a:lnSpc>
                <a:spcPts val="2799"/>
              </a:lnSpc>
            </a:pPr>
            <a:r>
              <a:rPr lang="en-US" sz="1999">
                <a:solidFill>
                  <a:srgbClr val="000000"/>
                </a:solidFill>
                <a:latin typeface="Canva Sans"/>
                <a:ea typeface="Canva Sans"/>
                <a:cs typeface="Canva Sans"/>
                <a:sym typeface="Canva Sans"/>
              </a:rPr>
              <a:t>Sh</a:t>
            </a:r>
            <a:r>
              <a:rPr lang="en-US" sz="1999">
                <a:solidFill>
                  <a:srgbClr val="000000"/>
                </a:solidFill>
                <a:latin typeface="Canva Sans"/>
                <a:ea typeface="Canva Sans"/>
                <a:cs typeface="Canva Sans"/>
                <a:sym typeface="Canva Sans"/>
              </a:rPr>
              <a:t>owcasing how the brand appear</a:t>
            </a:r>
            <a:r>
              <a:rPr lang="en-US" sz="1999">
                <a:solidFill>
                  <a:srgbClr val="000000"/>
                </a:solidFill>
                <a:latin typeface="Canva Sans"/>
                <a:ea typeface="Canva Sans"/>
                <a:cs typeface="Canva Sans"/>
                <a:sym typeface="Canva Sans"/>
              </a:rPr>
              <a:t>s across various platforms</a:t>
            </a:r>
          </a:p>
        </p:txBody>
      </p:sp>
      <p:sp>
        <p:nvSpPr>
          <p:cNvPr name="TextBox 9" id="9"/>
          <p:cNvSpPr txBox="true"/>
          <p:nvPr/>
        </p:nvSpPr>
        <p:spPr>
          <a:xfrm rot="0">
            <a:off x="1505735" y="1200543"/>
            <a:ext cx="6290470" cy="702530"/>
          </a:xfrm>
          <a:prstGeom prst="rect">
            <a:avLst/>
          </a:prstGeom>
        </p:spPr>
        <p:txBody>
          <a:bodyPr anchor="t" rtlCol="false" tIns="0" lIns="0" bIns="0" rIns="0">
            <a:spAutoFit/>
          </a:bodyPr>
          <a:lstStyle/>
          <a:p>
            <a:pPr algn="l">
              <a:lnSpc>
                <a:spcPts val="5377"/>
              </a:lnSpc>
            </a:pPr>
            <a:r>
              <a:rPr lang="en-US" sz="3841" b="true">
                <a:solidFill>
                  <a:srgbClr val="000000"/>
                </a:solidFill>
                <a:latin typeface="Helvetica World Bold"/>
                <a:ea typeface="Helvetica World Bold"/>
                <a:cs typeface="Helvetica World Bold"/>
                <a:sym typeface="Helvetica World Bold"/>
              </a:rPr>
              <a:t>Objectiv</a:t>
            </a:r>
            <a:r>
              <a:rPr lang="en-US" sz="3841" b="true">
                <a:solidFill>
                  <a:srgbClr val="000000"/>
                </a:solidFill>
                <a:latin typeface="Helvetica World Bold"/>
                <a:ea typeface="Helvetica World Bold"/>
                <a:cs typeface="Helvetica World Bold"/>
                <a:sym typeface="Helvetica World Bold"/>
              </a:rPr>
              <a:t>e</a:t>
            </a:r>
          </a:p>
        </p:txBody>
      </p:sp>
      <p:sp>
        <p:nvSpPr>
          <p:cNvPr name="TextBox 10" id="10"/>
          <p:cNvSpPr txBox="true"/>
          <p:nvPr/>
        </p:nvSpPr>
        <p:spPr>
          <a:xfrm rot="0">
            <a:off x="1580948" y="2084564"/>
            <a:ext cx="5254439" cy="692150"/>
          </a:xfrm>
          <a:prstGeom prst="rect">
            <a:avLst/>
          </a:prstGeom>
        </p:spPr>
        <p:txBody>
          <a:bodyPr anchor="t" rtlCol="false" tIns="0" lIns="0" bIns="0" rIns="0">
            <a:spAutoFit/>
          </a:bodyPr>
          <a:lstStyle/>
          <a:p>
            <a:pPr algn="just">
              <a:lnSpc>
                <a:spcPts val="2799"/>
              </a:lnSpc>
            </a:pPr>
            <a:r>
              <a:rPr lang="en-US" sz="1999">
                <a:solidFill>
                  <a:srgbClr val="000000"/>
                </a:solidFill>
                <a:latin typeface="Canva Sans"/>
                <a:ea typeface="Canva Sans"/>
                <a:cs typeface="Canva Sans"/>
                <a:sym typeface="Canva Sans"/>
              </a:rPr>
              <a:t>E</a:t>
            </a:r>
            <a:r>
              <a:rPr lang="en-US" sz="1999">
                <a:solidFill>
                  <a:srgbClr val="000000"/>
                </a:solidFill>
                <a:latin typeface="Canva Sans"/>
                <a:ea typeface="Canva Sans"/>
                <a:cs typeface="Canva Sans"/>
                <a:sym typeface="Canva Sans"/>
              </a:rPr>
              <a:t>nsure consistency</a:t>
            </a:r>
            <a:r>
              <a:rPr lang="en-US" sz="1999">
                <a:solidFill>
                  <a:srgbClr val="000000"/>
                </a:solidFill>
                <a:latin typeface="Canva Sans"/>
                <a:ea typeface="Canva Sans"/>
                <a:cs typeface="Canva Sans"/>
                <a:sym typeface="Canva Sans"/>
              </a:rPr>
              <a:t> across all mediums and brand touchpoints.</a:t>
            </a:r>
          </a:p>
        </p:txBody>
      </p:sp>
      <p:sp>
        <p:nvSpPr>
          <p:cNvPr name="Freeform 11" id="11"/>
          <p:cNvSpPr/>
          <p:nvPr/>
        </p:nvSpPr>
        <p:spPr>
          <a:xfrm flipH="false" flipV="false" rot="-2700000">
            <a:off x="11884308" y="4341536"/>
            <a:ext cx="1149817" cy="1149817"/>
          </a:xfrm>
          <a:custGeom>
            <a:avLst/>
            <a:gdLst/>
            <a:ahLst/>
            <a:cxnLst/>
            <a:rect r="r" b="b" t="t" l="l"/>
            <a:pathLst>
              <a:path h="1149817" w="1149817">
                <a:moveTo>
                  <a:pt x="0" y="0"/>
                </a:moveTo>
                <a:lnTo>
                  <a:pt x="1149817" y="0"/>
                </a:lnTo>
                <a:lnTo>
                  <a:pt x="1149817" y="1149817"/>
                </a:lnTo>
                <a:lnTo>
                  <a:pt x="0" y="11498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2369937">
            <a:off x="12071822" y="5217789"/>
            <a:ext cx="2358465" cy="634408"/>
          </a:xfrm>
          <a:prstGeom prst="rect">
            <a:avLst/>
          </a:prstGeom>
        </p:spPr>
        <p:txBody>
          <a:bodyPr anchor="t" rtlCol="false" tIns="0" lIns="0" bIns="0" rIns="0">
            <a:spAutoFit/>
          </a:bodyPr>
          <a:lstStyle/>
          <a:p>
            <a:pPr algn="ctr">
              <a:lnSpc>
                <a:spcPts val="4777"/>
              </a:lnSpc>
            </a:pPr>
            <a:r>
              <a:rPr lang="en-US" sz="3412" b="true">
                <a:solidFill>
                  <a:srgbClr val="FFFFFF"/>
                </a:solidFill>
                <a:latin typeface="Helvetica World Bold"/>
                <a:ea typeface="Helvetica World Bold"/>
                <a:cs typeface="Helvetica World Bold"/>
                <a:sym typeface="Helvetica World Bold"/>
              </a:rPr>
              <a:t>Rimberio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DAHA8-j2Row</dc:identifier>
  <dcterms:modified xsi:type="dcterms:W3CDTF">2011-08-01T06:04:30Z</dcterms:modified>
  <cp:revision>1</cp:revision>
  <dc:title>Blue and White Modern Brand Guidelines Presentation</dc:title>
</cp:coreProperties>
</file>

<file path=docProps/thumbnail.jpeg>
</file>